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4" r:id="rId5"/>
    <p:sldId id="265" r:id="rId6"/>
    <p:sldId id="260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6" y="2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3/29/2023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3/29/2023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3/29/2023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3/29/2023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kolalhenice.cz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39A4364-FA6C-420E-89E6-6E2CC1DDC72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Přípravná třída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82843148-F94E-4B69-9880-A96311EA316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2023/2024</a:t>
            </a:r>
          </a:p>
        </p:txBody>
      </p:sp>
    </p:spTree>
    <p:extLst>
      <p:ext uri="{BB962C8B-B14F-4D97-AF65-F5344CB8AC3E}">
        <p14:creationId xmlns:p14="http://schemas.microsoft.com/office/powerpoint/2010/main" val="42360950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F5512E5-72D6-42C1-AEA6-68150642DE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 koho je přípravná třída určena?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0B32A1F-178C-4EA7-B6E1-896CE245A1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930401"/>
            <a:ext cx="9194253" cy="4110962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cs-CZ" dirty="0"/>
              <a:t>Je určena dětem v posledním roce před zahájením povinné školní docházky, u kterých je předpoklad, že zařazení do přípravné třídy vyrovná jejich vývoj, přednostně těm, kterým byl povolen odklad povinné školní docházky.(viz § 47 zákona 561/2004 Sb. v platném znění)</a:t>
            </a:r>
          </a:p>
          <a:p>
            <a:pPr>
              <a:lnSpc>
                <a:spcPct val="150000"/>
              </a:lnSpc>
              <a:buAutoNum type="arabicPeriod"/>
            </a:pPr>
            <a:r>
              <a:rPr lang="cs-CZ" b="1" dirty="0"/>
              <a:t>Děti s odkladem</a:t>
            </a:r>
          </a:p>
          <a:p>
            <a:pPr>
              <a:lnSpc>
                <a:spcPct val="150000"/>
              </a:lnSpc>
              <a:buAutoNum type="arabicPeriod"/>
            </a:pPr>
            <a:r>
              <a:rPr lang="cs-CZ" b="1" dirty="0"/>
              <a:t>Děti, které půjdou k zápisu v dubnu 2024 (předškoláci)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dirty="0"/>
              <a:t>V obou případech je potřeba doporučení školského poradenského zařízení – PPP, SPC, odborného lékaře nebo klinického psychologa!!! </a:t>
            </a:r>
          </a:p>
        </p:txBody>
      </p:sp>
    </p:spTree>
    <p:extLst>
      <p:ext uri="{BB962C8B-B14F-4D97-AF65-F5344CB8AC3E}">
        <p14:creationId xmlns:p14="http://schemas.microsoft.com/office/powerpoint/2010/main" val="4740503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1E78DA1-0B51-492D-917E-63F7A697AA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Charakteristika přípravné třídy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B377843-43C9-49B2-9098-5E275F2B27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257966"/>
          </a:xfrm>
        </p:spPr>
        <p:txBody>
          <a:bodyPr/>
          <a:lstStyle/>
          <a:p>
            <a:r>
              <a:rPr lang="cs-CZ" dirty="0"/>
              <a:t>Počet dětí: 10 až 15</a:t>
            </a:r>
          </a:p>
          <a:p>
            <a:r>
              <a:rPr lang="cs-CZ" dirty="0"/>
              <a:t>Vzdělávací program pro předškolní vzdělávání</a:t>
            </a:r>
          </a:p>
          <a:p>
            <a:r>
              <a:rPr lang="cs-CZ" dirty="0"/>
              <a:t>Harmonogram školního roku ZŠ (prázdniny) </a:t>
            </a:r>
          </a:p>
          <a:p>
            <a:r>
              <a:rPr lang="cs-CZ" dirty="0"/>
              <a:t>Slovní hodnocení</a:t>
            </a:r>
          </a:p>
          <a:p>
            <a:r>
              <a:rPr lang="cs-CZ" dirty="0"/>
              <a:t>Docházka dětí je povinná a bezplatná</a:t>
            </a:r>
          </a:p>
          <a:p>
            <a:r>
              <a:rPr lang="cs-CZ" dirty="0"/>
              <a:t>Stravování ve školní jídelně (bez svačin)</a:t>
            </a:r>
          </a:p>
          <a:p>
            <a:r>
              <a:rPr lang="cs-CZ" dirty="0"/>
              <a:t>Možnost navštěvování školní družiny (bez spaní)</a:t>
            </a:r>
          </a:p>
          <a:p>
            <a:pPr marL="0" indent="0">
              <a:buNone/>
            </a:pPr>
            <a:r>
              <a:rPr lang="cs-CZ" dirty="0"/>
              <a:t>	(ráno 6:30 – 7:45, odpoledne 11:35 – 16:00)</a:t>
            </a:r>
          </a:p>
          <a:p>
            <a:pPr marL="457200" lvl="1" indent="0">
              <a:buNone/>
            </a:pPr>
            <a:r>
              <a:rPr lang="cs-CZ" dirty="0"/>
              <a:t>podmínky úhrady za stravování a školní družinu jsou stejné jako pro žáky ZŠ</a:t>
            </a:r>
          </a:p>
          <a:p>
            <a:pPr marL="457200" lvl="1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350927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C0F0D85-2D47-4E9B-8760-4A26519AEB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Cílem přípravné třídy je: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7158CDB-246E-4105-A248-456CCF5653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997608" cy="3880773"/>
          </a:xfrm>
        </p:spPr>
        <p:txBody>
          <a:bodyPr/>
          <a:lstStyle/>
          <a:p>
            <a:r>
              <a:rPr lang="cs-CZ" dirty="0"/>
              <a:t>hravou a tvořivou formou připravit děti k bezproblémovému nástupu do 1. třídy;</a:t>
            </a:r>
          </a:p>
          <a:p>
            <a:r>
              <a:rPr lang="cs-CZ" dirty="0"/>
              <a:t>snadnější začlenění dítěte do vyučování v 1. třídě;</a:t>
            </a:r>
          </a:p>
          <a:p>
            <a:r>
              <a:rPr lang="cs-CZ" dirty="0"/>
              <a:t>odstranění nedostatků, které byly příčinou pro odklad povinné školní docházky;</a:t>
            </a:r>
          </a:p>
          <a:p>
            <a:r>
              <a:rPr lang="cs-CZ" dirty="0"/>
              <a:t>rozšířenou logopedickou péči zaměřenou nejen na případné řečové problémy, ale i na rozvoj jazykových a komunikačních dovedností;</a:t>
            </a:r>
          </a:p>
          <a:p>
            <a:r>
              <a:rPr lang="cs-CZ" dirty="0"/>
              <a:t>všestranný rozvoj osobnosti dítěte;</a:t>
            </a:r>
          </a:p>
          <a:p>
            <a:r>
              <a:rPr lang="cs-CZ" dirty="0"/>
              <a:t>individuální přístup k dětem, který je umožněn nižším počtem žáků ve třídě.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241192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03E6CD4-1E12-41DF-B427-9C88C0AB0B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Vzdělávání v přípravné třídě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47FA10D-E8A2-4ED6-B0AE-45D7589A08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Vzdělávání v přípravné třídě je založeno na aktivní účasti dětí, na jejich smyslovém vnímání a prožitkovém přístupu. Děti se učí formou her. Výchovná práce je rozdělena do jednotlivých okruhů, jejichž náplní je:</a:t>
            </a:r>
          </a:p>
          <a:p>
            <a:r>
              <a:rPr lang="cs-CZ" dirty="0"/>
              <a:t>rozvoj sociálních a komunikativních dovedností;</a:t>
            </a:r>
          </a:p>
          <a:p>
            <a:r>
              <a:rPr lang="cs-CZ" dirty="0"/>
              <a:t>prohlubování návyků sebeobsluhy;</a:t>
            </a:r>
          </a:p>
          <a:p>
            <a:r>
              <a:rPr lang="cs-CZ" dirty="0"/>
              <a:t>cvičení soustředění, naslouchání a paměti;</a:t>
            </a:r>
          </a:p>
          <a:p>
            <a:r>
              <a:rPr lang="cs-CZ" dirty="0"/>
              <a:t>utváření základních matematických dovedností;</a:t>
            </a:r>
          </a:p>
          <a:p>
            <a:r>
              <a:rPr lang="cs-CZ" dirty="0"/>
              <a:t>nácvik orientace v čase a prostoru;</a:t>
            </a:r>
          </a:p>
          <a:p>
            <a:r>
              <a:rPr lang="cs-CZ" dirty="0"/>
              <a:t>podpora hudebního a výtvarného projevu;</a:t>
            </a:r>
          </a:p>
          <a:p>
            <a:r>
              <a:rPr lang="cs-CZ" dirty="0"/>
              <a:t>rozvoj hrubé i jemné motoriky, </a:t>
            </a:r>
            <a:r>
              <a:rPr lang="cs-CZ" dirty="0" err="1"/>
              <a:t>grafomotoriky</a:t>
            </a:r>
            <a:r>
              <a:rPr lang="cs-CZ" dirty="0"/>
              <a:t> a zručnosti.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105241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EC870D8-F4C0-4F68-9DFB-83568C41E8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Pružný rozvrh tematických bloků – ukázka</a:t>
            </a:r>
            <a:br>
              <a:rPr lang="cs-CZ" dirty="0"/>
            </a:br>
            <a:r>
              <a:rPr lang="cs-CZ" sz="2200" dirty="0"/>
              <a:t>4 hodiny denně</a:t>
            </a:r>
            <a:br>
              <a:rPr lang="cs-CZ" dirty="0"/>
            </a:br>
            <a:endParaRPr lang="cs-CZ" dirty="0"/>
          </a:p>
        </p:txBody>
      </p:sp>
      <p:pic>
        <p:nvPicPr>
          <p:cNvPr id="9" name="Zástupný symbol pro obsah 8">
            <a:extLst>
              <a:ext uri="{FF2B5EF4-FFF2-40B4-BE49-F238E27FC236}">
                <a16:creationId xmlns:a16="http://schemas.microsoft.com/office/drawing/2014/main" id="{0A0B84C3-7884-4506-848C-39018AE8816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4480" t="6776" r="4319" b="22321"/>
          <a:stretch/>
        </p:blipFill>
        <p:spPr>
          <a:xfrm>
            <a:off x="1045863" y="1930400"/>
            <a:ext cx="7859609" cy="4320000"/>
          </a:xfrm>
        </p:spPr>
      </p:pic>
    </p:spTree>
    <p:extLst>
      <p:ext uri="{BB962C8B-B14F-4D97-AF65-F5344CB8AC3E}">
        <p14:creationId xmlns:p14="http://schemas.microsoft.com/office/powerpoint/2010/main" val="15292096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2915939-9DCA-4B80-B0FF-8E58B97012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294968"/>
            <a:ext cx="8987777" cy="6095999"/>
          </a:xfrm>
        </p:spPr>
        <p:txBody>
          <a:bodyPr>
            <a:normAutofit fontScale="92500" lnSpcReduction="20000"/>
          </a:bodyPr>
          <a:lstStyle/>
          <a:p>
            <a:r>
              <a:rPr lang="cs-CZ" dirty="0"/>
              <a:t>Zazvoní zvonek a od osmi hodin nám začíná vyučování. Všichni si s paní učitelkou sedneme na zem do kruhu a </a:t>
            </a:r>
            <a:r>
              <a:rPr lang="cs-CZ" b="1" dirty="0"/>
              <a:t>povídáme si</a:t>
            </a:r>
            <a:r>
              <a:rPr lang="cs-CZ" dirty="0"/>
              <a:t> o tom,  co bylo včera, co jsme zažili a viděli zajímavého.</a:t>
            </a:r>
          </a:p>
          <a:p>
            <a:r>
              <a:rPr lang="cs-CZ" dirty="0"/>
              <a:t>Před </a:t>
            </a:r>
            <a:r>
              <a:rPr lang="cs-CZ" dirty="0" err="1"/>
              <a:t>grafomotorikou</a:t>
            </a:r>
            <a:r>
              <a:rPr lang="cs-CZ" dirty="0"/>
              <a:t> si </a:t>
            </a:r>
            <a:r>
              <a:rPr lang="cs-CZ" b="1" dirty="0"/>
              <a:t>procvičíme a uvolníme ruce</a:t>
            </a:r>
            <a:r>
              <a:rPr lang="cs-CZ" dirty="0"/>
              <a:t>, aby se nám dobře kreslily čáry, vlnovky a kudrlinky. To je jako bychom se už učili psát, ale na to si musíme ještě počkat do 1. třídy.</a:t>
            </a:r>
          </a:p>
          <a:p>
            <a:r>
              <a:rPr lang="cs-CZ" dirty="0"/>
              <a:t>Při jazykových a řečových činnostech se</a:t>
            </a:r>
            <a:r>
              <a:rPr lang="cs-CZ" b="1" dirty="0"/>
              <a:t> učíme souvisle a srozumitelně vyprávět</a:t>
            </a:r>
            <a:r>
              <a:rPr lang="cs-CZ" dirty="0"/>
              <a:t>, poznávat hlásku na začátku a konci slova, rozkládáme slova na slabiky.</a:t>
            </a:r>
          </a:p>
          <a:p>
            <a:r>
              <a:rPr lang="cs-CZ" dirty="0"/>
              <a:t>Na matematiku se </a:t>
            </a:r>
            <a:r>
              <a:rPr lang="cs-CZ" b="1" dirty="0"/>
              <a:t>připravujeme hrou</a:t>
            </a:r>
            <a:r>
              <a:rPr lang="cs-CZ" dirty="0"/>
              <a:t>, ve které třídíme a řadíme předměty, hračky, obrázky či geometrické tvary a seznamujeme se s číselnou řadou.</a:t>
            </a:r>
          </a:p>
          <a:p>
            <a:r>
              <a:rPr lang="cs-CZ" dirty="0"/>
              <a:t>Dostáváme pracovní listy, kde jsou hádanky, cesty a labyrinty, počítání zvířátek, hledání rozdílů mezi obrázky.</a:t>
            </a:r>
          </a:p>
          <a:p>
            <a:r>
              <a:rPr lang="cs-CZ" dirty="0"/>
              <a:t>Jsme třída pilných malířů – ve výtvarné výchově kreslíme, malujeme, stříháme, lepíme a modelujeme.</a:t>
            </a:r>
          </a:p>
          <a:p>
            <a:r>
              <a:rPr lang="cs-CZ" b="1" dirty="0"/>
              <a:t>Každý týden</a:t>
            </a:r>
            <a:r>
              <a:rPr lang="cs-CZ" dirty="0"/>
              <a:t> se naučíme novou písničku a básničku v hudební výchově.</a:t>
            </a:r>
          </a:p>
          <a:p>
            <a:r>
              <a:rPr lang="cs-CZ" dirty="0"/>
              <a:t>Rádi </a:t>
            </a:r>
            <a:r>
              <a:rPr lang="cs-CZ" b="1" dirty="0"/>
              <a:t>odpočíváme</a:t>
            </a:r>
            <a:r>
              <a:rPr lang="cs-CZ" dirty="0"/>
              <a:t>, to si pak usteleme na koberec svůj polštářek a posloucháme paní učitelku, která nám čte pohádky a příběhy na pokračování.</a:t>
            </a:r>
          </a:p>
          <a:p>
            <a:r>
              <a:rPr lang="cs-CZ" dirty="0"/>
              <a:t>Dvakrát týdně si jdeme </a:t>
            </a:r>
            <a:r>
              <a:rPr lang="cs-CZ" b="1" dirty="0"/>
              <a:t>zacvičit do tělocvičny</a:t>
            </a:r>
            <a:r>
              <a:rPr lang="cs-CZ" dirty="0"/>
              <a:t>. Když svítí sluníčko, utíkáme na tělocvik na školní hřiště, kde je spousta místa pro naše hry! </a:t>
            </a:r>
          </a:p>
          <a:p>
            <a:r>
              <a:rPr lang="cs-CZ" dirty="0"/>
              <a:t>Dvakrát týdně se vydáme na průzkum okolí. </a:t>
            </a:r>
            <a:r>
              <a:rPr lang="cs-CZ" b="1" dirty="0"/>
              <a:t>Na procházkách objevujeme město a přírodu</a:t>
            </a:r>
            <a:r>
              <a:rPr lang="cs-CZ" dirty="0"/>
              <a:t> kolem školy. </a:t>
            </a:r>
          </a:p>
          <a:p>
            <a:r>
              <a:rPr lang="cs-CZ" dirty="0"/>
              <a:t>Když je příležitost, vyrážíme na výlety!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131343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8315C52-9281-4A88-A0AE-B308A7E112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Žádost o přijetí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D882619-DBC5-47F3-B216-5E04DFFB30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45343"/>
            <a:ext cx="8928782" cy="4596020"/>
          </a:xfrm>
        </p:spPr>
        <p:txBody>
          <a:bodyPr>
            <a:normAutofit lnSpcReduction="10000"/>
          </a:bodyPr>
          <a:lstStyle/>
          <a:p>
            <a:r>
              <a:rPr lang="cs-CZ" dirty="0"/>
              <a:t>Termín podání žádosti: do 31. 5. 2023</a:t>
            </a:r>
          </a:p>
          <a:p>
            <a:r>
              <a:rPr lang="cs-CZ" dirty="0"/>
              <a:t>Osobně, poštou, datovou schránkou</a:t>
            </a:r>
          </a:p>
          <a:p>
            <a:r>
              <a:rPr lang="cs-CZ" dirty="0"/>
              <a:t>Zákonný zástupce dítěte musí doložit:</a:t>
            </a:r>
          </a:p>
          <a:p>
            <a:pPr marL="0" indent="0">
              <a:buNone/>
            </a:pPr>
            <a:r>
              <a:rPr lang="cs-CZ" dirty="0"/>
              <a:t>	- Žádost do přípravné třídy (ke stažení na stránkách školy </a:t>
            </a:r>
            <a:r>
              <a:rPr lang="cs-CZ" dirty="0">
                <a:hlinkClick r:id="rId2"/>
              </a:rPr>
              <a:t>www.skolalhenice.cz</a:t>
            </a:r>
            <a:r>
              <a:rPr lang="cs-CZ" dirty="0"/>
              <a:t>)</a:t>
            </a:r>
          </a:p>
          <a:p>
            <a:pPr marL="0" indent="0">
              <a:buNone/>
            </a:pPr>
            <a:r>
              <a:rPr lang="cs-CZ" dirty="0"/>
              <a:t>	- Písemné doporučení školského poradenského zařízení o odkladu a o doporučení 	zařazení dítěte do přípravné třídy </a:t>
            </a:r>
          </a:p>
          <a:p>
            <a:pPr marL="0" indent="0">
              <a:buNone/>
            </a:pPr>
            <a:r>
              <a:rPr lang="cs-CZ" b="1" dirty="0"/>
              <a:t>Kritéria: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dirty="0"/>
              <a:t>Odklad povinné školní docházky a trvalý pobyt ve spádové oblasti školy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dirty="0"/>
              <a:t>Odklad povinné školní docházky a trvalý pobyt mimo spádovou oblast školy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dirty="0"/>
              <a:t>Poslední rok před zahájením povinné školní docházky a trvalý pobyt ve spádové oblasti školy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dirty="0"/>
              <a:t>Poslední rok před zahájením povinné školní docházky a trvalý pobyt mimo spádovou oblast školy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548883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CAE61AE-0B83-41DF-9AD5-FCBB3FCF8C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2615381"/>
          </a:xfrm>
        </p:spPr>
        <p:txBody>
          <a:bodyPr>
            <a:normAutofit/>
          </a:bodyPr>
          <a:lstStyle/>
          <a:p>
            <a:r>
              <a:rPr lang="cs-CZ" sz="7200" dirty="0"/>
              <a:t>DOTAZY???</a:t>
            </a:r>
          </a:p>
        </p:txBody>
      </p:sp>
    </p:spTree>
    <p:extLst>
      <p:ext uri="{BB962C8B-B14F-4D97-AF65-F5344CB8AC3E}">
        <p14:creationId xmlns:p14="http://schemas.microsoft.com/office/powerpoint/2010/main" val="1323475843"/>
      </p:ext>
    </p:extLst>
  </p:cSld>
  <p:clrMapOvr>
    <a:masterClrMapping/>
  </p:clrMapOvr>
</p:sld>
</file>

<file path=ppt/theme/theme1.xml><?xml version="1.0" encoding="utf-8"?>
<a:theme xmlns:a="http://schemas.openxmlformats.org/drawingml/2006/main" name="Faz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114</TotalTime>
  <Words>724</Words>
  <Application>Microsoft Office PowerPoint</Application>
  <PresentationFormat>Širokoúhlá obrazovka</PresentationFormat>
  <Paragraphs>57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4" baseType="lpstr">
      <vt:lpstr>Arial</vt:lpstr>
      <vt:lpstr>Trebuchet MS</vt:lpstr>
      <vt:lpstr>Wingdings</vt:lpstr>
      <vt:lpstr>Wingdings 3</vt:lpstr>
      <vt:lpstr>Fazeta</vt:lpstr>
      <vt:lpstr>Přípravná třída</vt:lpstr>
      <vt:lpstr>Pro koho je přípravná třída určena?</vt:lpstr>
      <vt:lpstr>Charakteristika přípravné třídy</vt:lpstr>
      <vt:lpstr>Cílem přípravné třídy je:</vt:lpstr>
      <vt:lpstr>Vzdělávání v přípravné třídě</vt:lpstr>
      <vt:lpstr>Pružný rozvrh tematických bloků – ukázka 4 hodiny denně </vt:lpstr>
      <vt:lpstr>Prezentace aplikace PowerPoint</vt:lpstr>
      <vt:lpstr>Žádost o přijetí</vt:lpstr>
      <vt:lpstr>DOTAZY???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Přípravná třída</dc:title>
  <dc:creator>Reditel ZSLhenice</dc:creator>
  <cp:lastModifiedBy>Reditel ZSLhenice</cp:lastModifiedBy>
  <cp:revision>11</cp:revision>
  <dcterms:created xsi:type="dcterms:W3CDTF">2023-03-29T07:32:43Z</dcterms:created>
  <dcterms:modified xsi:type="dcterms:W3CDTF">2023-03-29T09:27:34Z</dcterms:modified>
</cp:coreProperties>
</file>