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4AE56-F768-4386-9622-87129B4386FA}" type="datetimeFigureOut">
              <a:rPr lang="cs-CZ" smtClean="0"/>
              <a:t>8.6.2013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93B37-AE70-4930-9D6A-0D6F29D0FE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306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6E95-6F2E-4AFA-9632-C702DDD65842}" type="datetimeFigureOut">
              <a:rPr lang="cs-CZ" smtClean="0"/>
              <a:t>8.6.2013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E6EE-686C-41D5-BF0D-5835CB01D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850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6E95-6F2E-4AFA-9632-C702DDD65842}" type="datetimeFigureOut">
              <a:rPr lang="cs-CZ" smtClean="0"/>
              <a:t>8.6.2013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E6EE-686C-41D5-BF0D-5835CB01D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9082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6E95-6F2E-4AFA-9632-C702DDD65842}" type="datetimeFigureOut">
              <a:rPr lang="cs-CZ" smtClean="0"/>
              <a:t>8.6.2013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E6EE-686C-41D5-BF0D-5835CB01D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792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6E95-6F2E-4AFA-9632-C702DDD65842}" type="datetimeFigureOut">
              <a:rPr lang="cs-CZ" smtClean="0"/>
              <a:t>8.6.2013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E6EE-686C-41D5-BF0D-5835CB01D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067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6E95-6F2E-4AFA-9632-C702DDD65842}" type="datetimeFigureOut">
              <a:rPr lang="cs-CZ" smtClean="0"/>
              <a:t>8.6.2013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E6EE-686C-41D5-BF0D-5835CB01D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119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6E95-6F2E-4AFA-9632-C702DDD65842}" type="datetimeFigureOut">
              <a:rPr lang="cs-CZ" smtClean="0"/>
              <a:t>8.6.2013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E6EE-686C-41D5-BF0D-5835CB01D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86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6E95-6F2E-4AFA-9632-C702DDD65842}" type="datetimeFigureOut">
              <a:rPr lang="cs-CZ" smtClean="0"/>
              <a:t>8.6.2013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E6EE-686C-41D5-BF0D-5835CB01D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947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6E95-6F2E-4AFA-9632-C702DDD65842}" type="datetimeFigureOut">
              <a:rPr lang="cs-CZ" smtClean="0"/>
              <a:t>8.6.2013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E6EE-686C-41D5-BF0D-5835CB01D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0216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6E95-6F2E-4AFA-9632-C702DDD65842}" type="datetimeFigureOut">
              <a:rPr lang="cs-CZ" smtClean="0"/>
              <a:t>8.6.2013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E6EE-686C-41D5-BF0D-5835CB01D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847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6E95-6F2E-4AFA-9632-C702DDD65842}" type="datetimeFigureOut">
              <a:rPr lang="cs-CZ" smtClean="0"/>
              <a:t>8.6.2013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E6EE-686C-41D5-BF0D-5835CB01D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033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6E95-6F2E-4AFA-9632-C702DDD65842}" type="datetimeFigureOut">
              <a:rPr lang="cs-CZ" smtClean="0"/>
              <a:t>8.6.2013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E6EE-686C-41D5-BF0D-5835CB01D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119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06E95-6F2E-4AFA-9632-C702DDD65842}" type="datetimeFigureOut">
              <a:rPr lang="cs-CZ" smtClean="0"/>
              <a:t>8.6.2013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FE6EE-686C-41D5-BF0D-5835CB01D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44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Druhá odmocnina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212976"/>
            <a:ext cx="6400800" cy="1800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Určování druhé odmocniny desetinných čísel 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35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66410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3200" b="1" dirty="0" smtClean="0"/>
              <a:t>1. Určování druhé odmocniny desetinných čísel  zpaměti</a:t>
            </a:r>
            <a:endParaRPr lang="cs-CZ" sz="3200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395536" y="1484784"/>
            <a:ext cx="8424936" cy="51125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sz="2800" dirty="0" smtClean="0"/>
              <a:t>Snadno odmocníme des. čísla, která mají </a:t>
            </a:r>
            <a:r>
              <a:rPr lang="cs-CZ" sz="2800" u="sng" dirty="0" smtClean="0"/>
              <a:t>sudý</a:t>
            </a:r>
            <a:r>
              <a:rPr lang="cs-CZ" sz="2800" dirty="0" smtClean="0"/>
              <a:t> počet desetinných míst</a:t>
            </a:r>
          </a:p>
          <a:p>
            <a:pPr marL="0" indent="0">
              <a:buNone/>
            </a:pPr>
            <a:r>
              <a:rPr lang="cs-CZ" sz="2800" b="1" u="sng" dirty="0" smtClean="0"/>
              <a:t>Pozoruj:</a:t>
            </a:r>
            <a:endParaRPr lang="cs-CZ" sz="2800" b="1" u="sng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8" name="Vodorovný svitek 7"/>
          <p:cNvSpPr/>
          <p:nvPr/>
        </p:nvSpPr>
        <p:spPr>
          <a:xfrm>
            <a:off x="693095" y="5367615"/>
            <a:ext cx="7704856" cy="129614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 smtClean="0"/>
              <a:t>Platí věta o odmocnině součinu</a:t>
            </a:r>
          </a:p>
          <a:p>
            <a:pPr algn="ctr"/>
            <a:endParaRPr lang="cs-CZ" sz="2800" dirty="0"/>
          </a:p>
        </p:txBody>
      </p:sp>
      <p:sp>
        <p:nvSpPr>
          <p:cNvPr id="2" name="Zaoblený obdélníkový popisek 1"/>
          <p:cNvSpPr/>
          <p:nvPr/>
        </p:nvSpPr>
        <p:spPr>
          <a:xfrm>
            <a:off x="7308304" y="436218"/>
            <a:ext cx="1656184" cy="756664"/>
          </a:xfrm>
          <a:prstGeom prst="wedgeRoundRectCallout">
            <a:avLst>
              <a:gd name="adj1" fmla="val -85840"/>
              <a:gd name="adj2" fmla="val 1092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Víš proč?</a:t>
            </a:r>
            <a:endParaRPr lang="cs-CZ" sz="2400" dirty="0"/>
          </a:p>
        </p:txBody>
      </p:sp>
      <p:sp>
        <p:nvSpPr>
          <p:cNvPr id="3" name="Zaoblený obdélníkový popisek 2"/>
          <p:cNvSpPr/>
          <p:nvPr/>
        </p:nvSpPr>
        <p:spPr>
          <a:xfrm>
            <a:off x="3995936" y="2276872"/>
            <a:ext cx="4608512" cy="864096"/>
          </a:xfrm>
          <a:prstGeom prst="wedgeRoundRectCallout">
            <a:avLst>
              <a:gd name="adj1" fmla="val 1505"/>
              <a:gd name="adj2" fmla="val -79620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Protože při umocňování oddělujeme dvojnásobný počet des. míst = sudý počet</a:t>
            </a:r>
            <a:endParaRPr lang="cs-CZ" sz="2000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7562420"/>
              </p:ext>
            </p:extLst>
          </p:nvPr>
        </p:nvGraphicFramePr>
        <p:xfrm>
          <a:off x="467544" y="3174371"/>
          <a:ext cx="7808913" cy="195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Rovnice" r:id="rId3" imgW="3441600" imgH="774360" progId="Equation.3">
                  <p:embed/>
                </p:oleObj>
              </mc:Choice>
              <mc:Fallback>
                <p:oleObj name="Rovnice" r:id="rId3" imgW="3441600" imgH="774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3174371"/>
                        <a:ext cx="7808913" cy="1951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2520490"/>
              </p:ext>
            </p:extLst>
          </p:nvPr>
        </p:nvGraphicFramePr>
        <p:xfrm>
          <a:off x="5724128" y="5589240"/>
          <a:ext cx="2160240" cy="726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Rovnice" r:id="rId5" imgW="1002960" imgH="228600" progId="Equation.3">
                  <p:embed/>
                </p:oleObj>
              </mc:Choice>
              <mc:Fallback>
                <p:oleObj name="Rovnice" r:id="rId5" imgW="10029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24128" y="5589240"/>
                        <a:ext cx="2160240" cy="7263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200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66410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3200" b="1" dirty="0" smtClean="0"/>
              <a:t> 1. Určování druhé odmocniny desetinných čísel  zpaměti</a:t>
            </a:r>
            <a:endParaRPr lang="cs-CZ" sz="3200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359532" y="1556792"/>
            <a:ext cx="8424936" cy="51125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" name="Zaoblený obdélníkový popisek 1"/>
          <p:cNvSpPr/>
          <p:nvPr/>
        </p:nvSpPr>
        <p:spPr>
          <a:xfrm>
            <a:off x="5508104" y="2891219"/>
            <a:ext cx="3039981" cy="667800"/>
          </a:xfrm>
          <a:prstGeom prst="wedgeRoundRectCallout">
            <a:avLst>
              <a:gd name="adj1" fmla="val -133869"/>
              <a:gd name="adj2" fmla="val -151323"/>
              <a:gd name="adj3" fmla="val 16667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Odděl poloviční počet des. </a:t>
            </a:r>
            <a:r>
              <a:rPr lang="cs-CZ" sz="2000" dirty="0"/>
              <a:t>m</a:t>
            </a:r>
            <a:r>
              <a:rPr lang="cs-CZ" sz="2000" dirty="0" smtClean="0"/>
              <a:t>íst = počet „dvojic“</a:t>
            </a:r>
            <a:endParaRPr lang="cs-CZ" sz="2000" dirty="0"/>
          </a:p>
        </p:txBody>
      </p:sp>
      <p:sp>
        <p:nvSpPr>
          <p:cNvPr id="3" name="Zaoblený obdélníkový popisek 2"/>
          <p:cNvSpPr/>
          <p:nvPr/>
        </p:nvSpPr>
        <p:spPr>
          <a:xfrm>
            <a:off x="4217600" y="1336504"/>
            <a:ext cx="4608512" cy="864096"/>
          </a:xfrm>
          <a:prstGeom prst="wedgeRoundRectCallout">
            <a:avLst>
              <a:gd name="adj1" fmla="val -104050"/>
              <a:gd name="adj2" fmla="val -425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Číslo musí mít sudý počet des. míst – odděl  „dvojice“ od des. čárky směrem do </a:t>
            </a:r>
            <a:r>
              <a:rPr lang="cs-CZ" sz="2000" dirty="0" err="1" smtClean="0"/>
              <a:t>prava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4362367"/>
              </p:ext>
            </p:extLst>
          </p:nvPr>
        </p:nvGraphicFramePr>
        <p:xfrm>
          <a:off x="631825" y="1597025"/>
          <a:ext cx="7593013" cy="510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Rovnice" r:id="rId3" imgW="2070000" imgH="1574640" progId="Equation.3">
                  <p:embed/>
                </p:oleObj>
              </mc:Choice>
              <mc:Fallback>
                <p:oleObj name="Rovnice" r:id="rId3" imgW="2070000" imgH="1574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1825" y="1597025"/>
                        <a:ext cx="7593013" cy="5103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Přímá spojnice se šipkou 9"/>
          <p:cNvCxnSpPr/>
          <p:nvPr/>
        </p:nvCxnSpPr>
        <p:spPr>
          <a:xfrm flipH="1">
            <a:off x="1835696" y="1768552"/>
            <a:ext cx="2462296" cy="238052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>
            <a:off x="2051720" y="1988840"/>
            <a:ext cx="2165880" cy="3887917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aoblený obdélníkový popisek 17"/>
          <p:cNvSpPr/>
          <p:nvPr/>
        </p:nvSpPr>
        <p:spPr>
          <a:xfrm>
            <a:off x="29826" y="2674259"/>
            <a:ext cx="4608512" cy="805408"/>
          </a:xfrm>
          <a:prstGeom prst="wedgeRoundRectCallout">
            <a:avLst>
              <a:gd name="adj1" fmla="val -17430"/>
              <a:gd name="adj2" fmla="val -11023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Odmocni přirozené číslo, které dostaneš zakrytím desetinné čárky </a:t>
            </a:r>
            <a:endParaRPr lang="cs-CZ" sz="2000" dirty="0"/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3995936" y="3479667"/>
            <a:ext cx="612068" cy="669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>
            <a:off x="4608004" y="3225119"/>
            <a:ext cx="1620180" cy="2651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 flipH="1">
            <a:off x="6372200" y="3559019"/>
            <a:ext cx="432048" cy="590061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>
            <a:off x="7608912" y="3559019"/>
            <a:ext cx="228600" cy="2318253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897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3200" b="1" dirty="0" smtClean="0"/>
              <a:t>1. Určování </a:t>
            </a:r>
            <a:r>
              <a:rPr lang="cs-CZ" sz="3200" b="1" dirty="0"/>
              <a:t>druhé odmocniny desetinných čísel  </a:t>
            </a:r>
            <a:r>
              <a:rPr lang="cs-CZ" sz="3200" b="1" dirty="0" smtClean="0"/>
              <a:t>zpaměti – cvičení A</a:t>
            </a:r>
            <a:endParaRPr lang="cs-CZ" sz="3200" dirty="0"/>
          </a:p>
        </p:txBody>
      </p:sp>
      <p:graphicFrame>
        <p:nvGraphicFramePr>
          <p:cNvPr id="7" name="Zástupný symbol pro obsah 6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82433192"/>
              </p:ext>
            </p:extLst>
          </p:nvPr>
        </p:nvGraphicFramePr>
        <p:xfrm>
          <a:off x="1259632" y="1556792"/>
          <a:ext cx="2232248" cy="4608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Rovnice" r:id="rId3" imgW="850680" imgH="1828800" progId="Equation.3">
                  <p:embed/>
                </p:oleObj>
              </mc:Choice>
              <mc:Fallback>
                <p:oleObj name="Rovnice" r:id="rId3" imgW="850680" imgH="1828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9632" y="1556792"/>
                        <a:ext cx="2232248" cy="4608511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Zástupný symbol pro obsah 9"/>
          <p:cNvSpPr>
            <a:spLocks noGrp="1"/>
          </p:cNvSpPr>
          <p:nvPr>
            <p:ph sz="half" idx="2"/>
          </p:nvPr>
        </p:nvSpPr>
        <p:spPr>
          <a:xfrm>
            <a:off x="5364088" y="1628800"/>
            <a:ext cx="3322712" cy="456510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cs-CZ" sz="3400" dirty="0" smtClean="0"/>
              <a:t>= 0,3</a:t>
            </a:r>
          </a:p>
          <a:p>
            <a:pPr marL="0" indent="0">
              <a:buNone/>
            </a:pPr>
            <a:r>
              <a:rPr lang="cs-CZ" sz="3400" dirty="0" smtClean="0"/>
              <a:t>= 1,1</a:t>
            </a:r>
          </a:p>
          <a:p>
            <a:pPr marL="0" indent="0">
              <a:buNone/>
            </a:pPr>
            <a:r>
              <a:rPr lang="cs-CZ" sz="3400" dirty="0" smtClean="0"/>
              <a:t>= 0,001</a:t>
            </a:r>
          </a:p>
          <a:p>
            <a:pPr marL="0" indent="0">
              <a:buNone/>
            </a:pPr>
            <a:r>
              <a:rPr lang="cs-CZ" sz="3400" dirty="0" smtClean="0"/>
              <a:t>= 0,12</a:t>
            </a:r>
          </a:p>
          <a:p>
            <a:pPr marL="0" indent="0">
              <a:buNone/>
            </a:pPr>
            <a:r>
              <a:rPr lang="cs-CZ" sz="3400" dirty="0" smtClean="0"/>
              <a:t>= 1,5</a:t>
            </a:r>
          </a:p>
          <a:p>
            <a:pPr marL="0" indent="0">
              <a:buNone/>
            </a:pPr>
            <a:r>
              <a:rPr lang="cs-CZ" sz="3400" dirty="0" smtClean="0"/>
              <a:t>= 0,008</a:t>
            </a:r>
          </a:p>
          <a:p>
            <a:pPr marL="0" indent="0">
              <a:buNone/>
            </a:pPr>
            <a:r>
              <a:rPr lang="cs-CZ" sz="3400" dirty="0" smtClean="0"/>
              <a:t>= 1,4</a:t>
            </a:r>
            <a:endParaRPr lang="cs-CZ" sz="3400" dirty="0"/>
          </a:p>
        </p:txBody>
      </p:sp>
    </p:spTree>
    <p:extLst>
      <p:ext uri="{BB962C8B-B14F-4D97-AF65-F5344CB8AC3E}">
        <p14:creationId xmlns:p14="http://schemas.microsoft.com/office/powerpoint/2010/main" val="18303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93628"/>
            <a:ext cx="5472608" cy="1296947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cs-CZ" sz="3200" b="1" dirty="0" smtClean="0"/>
              <a:t> 2. </a:t>
            </a:r>
            <a:r>
              <a:rPr lang="cs-CZ" sz="2800" b="1" dirty="0" smtClean="0"/>
              <a:t>Určování druhé odmocniny desetinných čísel užitím Tabulek pro ZŠ – první postup (čísla &lt; 1000)</a:t>
            </a:r>
            <a:endParaRPr lang="cs-CZ" sz="2800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51125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" name="Zaoblený obdélníkový popisek 1"/>
          <p:cNvSpPr/>
          <p:nvPr/>
        </p:nvSpPr>
        <p:spPr>
          <a:xfrm>
            <a:off x="5220071" y="3225087"/>
            <a:ext cx="3652557" cy="667800"/>
          </a:xfrm>
          <a:prstGeom prst="wedgeRoundRectCallout">
            <a:avLst>
              <a:gd name="adj1" fmla="val 3404"/>
              <a:gd name="adj2" fmla="val -105681"/>
              <a:gd name="adj3" fmla="val 16667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Posuň des. čárku do leva o tolik míst, kolik bylo „dvojic“</a:t>
            </a:r>
            <a:endParaRPr lang="cs-CZ" sz="2000" dirty="0"/>
          </a:p>
        </p:txBody>
      </p:sp>
      <p:sp>
        <p:nvSpPr>
          <p:cNvPr id="3" name="Zaoblený obdélníkový popisek 2"/>
          <p:cNvSpPr/>
          <p:nvPr/>
        </p:nvSpPr>
        <p:spPr>
          <a:xfrm>
            <a:off x="4463988" y="908720"/>
            <a:ext cx="4608512" cy="1002793"/>
          </a:xfrm>
          <a:prstGeom prst="wedgeRoundRectCallout">
            <a:avLst>
              <a:gd name="adj1" fmla="val -120884"/>
              <a:gd name="adj2" fmla="val 99210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dirty="0" smtClean="0"/>
          </a:p>
          <a:p>
            <a:pPr algn="ctr"/>
            <a:r>
              <a:rPr lang="cs-CZ" sz="2000" dirty="0" smtClean="0"/>
              <a:t>Číslo </a:t>
            </a:r>
            <a:r>
              <a:rPr lang="cs-CZ" sz="2000" dirty="0"/>
              <a:t>musí mít sudý počet des. míst – odděl  „dvojice“ od des. čárky směrem </a:t>
            </a:r>
            <a:endParaRPr lang="cs-CZ" sz="2000" dirty="0" smtClean="0"/>
          </a:p>
          <a:p>
            <a:pPr algn="ctr"/>
            <a:r>
              <a:rPr lang="cs-CZ" sz="2000" dirty="0" smtClean="0"/>
              <a:t>do </a:t>
            </a:r>
            <a:r>
              <a:rPr lang="cs-CZ" sz="2000" dirty="0" err="1" smtClean="0"/>
              <a:t>prava</a:t>
            </a:r>
            <a:r>
              <a:rPr lang="cs-CZ" sz="2000" dirty="0" smtClean="0"/>
              <a:t> </a:t>
            </a:r>
            <a:endParaRPr lang="cs-CZ" sz="2000" dirty="0"/>
          </a:p>
          <a:p>
            <a:pPr algn="ctr"/>
            <a:endParaRPr lang="cs-CZ" sz="2000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8358042"/>
              </p:ext>
            </p:extLst>
          </p:nvPr>
        </p:nvGraphicFramePr>
        <p:xfrm>
          <a:off x="233908" y="949400"/>
          <a:ext cx="8574087" cy="563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Rovnice" r:id="rId3" imgW="2628720" imgH="1955520" progId="Equation.3">
                  <p:embed/>
                </p:oleObj>
              </mc:Choice>
              <mc:Fallback>
                <p:oleObj name="Rovnice" r:id="rId3" imgW="2628720" imgH="19555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3908" y="949400"/>
                        <a:ext cx="8574087" cy="5634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Přímá spojnice se šipkou 9"/>
          <p:cNvCxnSpPr/>
          <p:nvPr/>
        </p:nvCxnSpPr>
        <p:spPr>
          <a:xfrm flipH="1">
            <a:off x="1403648" y="1658289"/>
            <a:ext cx="4504702" cy="2994847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aoblený obdélníkový popisek 17"/>
          <p:cNvSpPr/>
          <p:nvPr/>
        </p:nvSpPr>
        <p:spPr>
          <a:xfrm>
            <a:off x="260336" y="3272817"/>
            <a:ext cx="4608512" cy="1016005"/>
          </a:xfrm>
          <a:prstGeom prst="wedgeRoundRectCallout">
            <a:avLst>
              <a:gd name="adj1" fmla="val -564"/>
              <a:gd name="adj2" fmla="val -9530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Vyhledej v tabulkách odmocninu přirozeného čísla, které dostaneš zakrytím desetinné čárky </a:t>
            </a:r>
            <a:endParaRPr lang="cs-CZ" sz="2000" dirty="0"/>
          </a:p>
        </p:txBody>
      </p:sp>
      <p:cxnSp>
        <p:nvCxnSpPr>
          <p:cNvPr id="20" name="Přímá spojnice se šipkou 19"/>
          <p:cNvCxnSpPr/>
          <p:nvPr/>
        </p:nvCxnSpPr>
        <p:spPr>
          <a:xfrm flipH="1">
            <a:off x="3635896" y="4009328"/>
            <a:ext cx="495054" cy="6438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>
            <a:off x="1979712" y="4288822"/>
            <a:ext cx="432048" cy="19218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 flipH="1">
            <a:off x="7632340" y="3780819"/>
            <a:ext cx="684076" cy="872317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 flipH="1">
            <a:off x="6156176" y="3892887"/>
            <a:ext cx="1224136" cy="231773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aoblený obdélníkový popisek 32"/>
          <p:cNvSpPr/>
          <p:nvPr/>
        </p:nvSpPr>
        <p:spPr>
          <a:xfrm>
            <a:off x="459200" y="5070012"/>
            <a:ext cx="5449150" cy="612648"/>
          </a:xfrm>
          <a:prstGeom prst="wedgeRoundRectCallout">
            <a:avLst>
              <a:gd name="adj1" fmla="val -38732"/>
              <a:gd name="adj2" fmla="val 109764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Nemá-li číslo sudý počet des. </a:t>
            </a:r>
            <a:r>
              <a:rPr lang="cs-CZ" dirty="0"/>
              <a:t>m</a:t>
            </a:r>
            <a:r>
              <a:rPr lang="cs-CZ" dirty="0" smtClean="0"/>
              <a:t>íst, připiš nuly nebo zaokrouhli na sudý počet des. míst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279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8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93628"/>
            <a:ext cx="5472608" cy="1296947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cs-CZ" sz="3200" b="1" dirty="0" smtClean="0"/>
              <a:t> 2. </a:t>
            </a:r>
            <a:r>
              <a:rPr lang="cs-CZ" sz="2800" b="1" dirty="0" smtClean="0"/>
              <a:t>Určování druhé odmocniny desetinných čísel užitím Tabulek pro ZŠ – druhý postup (čísla &gt; 1000)</a:t>
            </a:r>
            <a:endParaRPr lang="cs-CZ" sz="2800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51125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" name="Zaoblený obdélníkový popisek 1"/>
          <p:cNvSpPr/>
          <p:nvPr/>
        </p:nvSpPr>
        <p:spPr>
          <a:xfrm>
            <a:off x="5796136" y="3169241"/>
            <a:ext cx="3276364" cy="667800"/>
          </a:xfrm>
          <a:prstGeom prst="wedgeRoundRectCallout">
            <a:avLst>
              <a:gd name="adj1" fmla="val 3404"/>
              <a:gd name="adj2" fmla="val -105681"/>
              <a:gd name="adj3" fmla="val 16667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Odděl tolik des. míst, kolik bylo „dvojic“ za des. čárkou</a:t>
            </a:r>
            <a:endParaRPr lang="cs-CZ" sz="2000" dirty="0"/>
          </a:p>
        </p:txBody>
      </p:sp>
      <p:sp>
        <p:nvSpPr>
          <p:cNvPr id="3" name="Zaoblený obdélníkový popisek 2"/>
          <p:cNvSpPr/>
          <p:nvPr/>
        </p:nvSpPr>
        <p:spPr>
          <a:xfrm>
            <a:off x="4520779" y="1154233"/>
            <a:ext cx="4608512" cy="1008112"/>
          </a:xfrm>
          <a:prstGeom prst="wedgeRoundRectCallout">
            <a:avLst>
              <a:gd name="adj1" fmla="val -113843"/>
              <a:gd name="adj2" fmla="val 73969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dirty="0" smtClean="0"/>
          </a:p>
          <a:p>
            <a:pPr algn="ctr"/>
            <a:r>
              <a:rPr lang="cs-CZ" sz="2000" dirty="0" smtClean="0"/>
              <a:t>Číslo </a:t>
            </a:r>
            <a:r>
              <a:rPr lang="cs-CZ" sz="2000" dirty="0"/>
              <a:t>musí mít sudý počet des. míst – odděl  „dvojice“ od des. čárky směrem do </a:t>
            </a:r>
            <a:r>
              <a:rPr lang="cs-CZ" sz="2000" dirty="0" err="1"/>
              <a:t>prava</a:t>
            </a:r>
            <a:r>
              <a:rPr lang="cs-CZ" sz="2000" dirty="0"/>
              <a:t> </a:t>
            </a:r>
          </a:p>
          <a:p>
            <a:pPr algn="ctr"/>
            <a:endParaRPr lang="cs-CZ" sz="2000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998168"/>
              </p:ext>
            </p:extLst>
          </p:nvPr>
        </p:nvGraphicFramePr>
        <p:xfrm>
          <a:off x="419100" y="876300"/>
          <a:ext cx="8201025" cy="578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Rovnice" r:id="rId3" imgW="2514600" imgH="2006280" progId="Equation.3">
                  <p:embed/>
                </p:oleObj>
              </mc:Choice>
              <mc:Fallback>
                <p:oleObj name="Rovnice" r:id="rId3" imgW="2514600" imgH="2006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9100" y="876300"/>
                        <a:ext cx="8201025" cy="5780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Přímá spojnice se šipkou 9"/>
          <p:cNvCxnSpPr/>
          <p:nvPr/>
        </p:nvCxnSpPr>
        <p:spPr>
          <a:xfrm flipH="1">
            <a:off x="1619672" y="1916832"/>
            <a:ext cx="3888432" cy="25922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aoblený obdélníkový popisek 17"/>
          <p:cNvSpPr/>
          <p:nvPr/>
        </p:nvSpPr>
        <p:spPr>
          <a:xfrm>
            <a:off x="179512" y="2996953"/>
            <a:ext cx="5472608" cy="1012376"/>
          </a:xfrm>
          <a:prstGeom prst="wedgeRoundRectCallout">
            <a:avLst>
              <a:gd name="adj1" fmla="val 4440"/>
              <a:gd name="adj2" fmla="val -6991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Vyhledej </a:t>
            </a:r>
            <a:r>
              <a:rPr lang="cs-CZ" sz="2000" b="1" dirty="0"/>
              <a:t>číslo ve 2. sloupci nadepsaném n² (hledej nejbližší hodnotu</a:t>
            </a:r>
            <a:r>
              <a:rPr lang="cs-CZ" sz="2000" b="1" dirty="0" smtClean="0"/>
              <a:t>), hodnotu druhé odmocniny najdeš v 1. sloupci nadepsaném n</a:t>
            </a:r>
            <a:endParaRPr lang="cs-CZ" sz="2000" b="1" dirty="0"/>
          </a:p>
          <a:p>
            <a:pPr algn="ctr"/>
            <a:endParaRPr lang="cs-CZ" sz="2000" dirty="0"/>
          </a:p>
        </p:txBody>
      </p:sp>
      <p:cxnSp>
        <p:nvCxnSpPr>
          <p:cNvPr id="20" name="Přímá spojnice se šipkou 19"/>
          <p:cNvCxnSpPr/>
          <p:nvPr/>
        </p:nvCxnSpPr>
        <p:spPr>
          <a:xfrm flipH="1">
            <a:off x="3764011" y="4009328"/>
            <a:ext cx="366939" cy="4997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 flipH="1">
            <a:off x="7992380" y="3837041"/>
            <a:ext cx="108012" cy="672079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 flipH="1">
            <a:off x="7812360" y="3717032"/>
            <a:ext cx="1152128" cy="2448272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aoblený obdélníkový popisek 32"/>
          <p:cNvSpPr/>
          <p:nvPr/>
        </p:nvSpPr>
        <p:spPr>
          <a:xfrm>
            <a:off x="459200" y="5070012"/>
            <a:ext cx="5449150" cy="612648"/>
          </a:xfrm>
          <a:prstGeom prst="wedgeRoundRectCallout">
            <a:avLst>
              <a:gd name="adj1" fmla="val -38732"/>
              <a:gd name="adj2" fmla="val 109764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Nemá-li číslo sudý počet des. </a:t>
            </a:r>
            <a:r>
              <a:rPr lang="cs-CZ" dirty="0"/>
              <a:t>m</a:t>
            </a:r>
            <a:r>
              <a:rPr lang="cs-CZ" dirty="0" smtClean="0"/>
              <a:t>íst, připiš nuly nebo zaokrouhli na sudý počet des. míst </a:t>
            </a:r>
            <a:endParaRPr lang="cs-CZ" dirty="0"/>
          </a:p>
        </p:txBody>
      </p:sp>
      <p:cxnSp>
        <p:nvCxnSpPr>
          <p:cNvPr id="25" name="Přímá spojnice se šipkou 24"/>
          <p:cNvCxnSpPr/>
          <p:nvPr/>
        </p:nvCxnSpPr>
        <p:spPr>
          <a:xfrm flipH="1">
            <a:off x="4130950" y="2060848"/>
            <a:ext cx="2241250" cy="39216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>
            <a:off x="3623444" y="4009328"/>
            <a:ext cx="108012" cy="19399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09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8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3200" b="1" dirty="0"/>
              <a:t>2</a:t>
            </a:r>
            <a:r>
              <a:rPr lang="cs-CZ" sz="3200" b="1" dirty="0" smtClean="0"/>
              <a:t>. Určování </a:t>
            </a:r>
            <a:r>
              <a:rPr lang="cs-CZ" sz="3200" b="1" dirty="0"/>
              <a:t>druhé odmocniny desetinných čísel  </a:t>
            </a:r>
            <a:r>
              <a:rPr lang="cs-CZ" sz="3200" b="1" dirty="0" smtClean="0"/>
              <a:t>z tabulek – cvičení B</a:t>
            </a:r>
            <a:endParaRPr lang="cs-CZ" sz="3200" dirty="0"/>
          </a:p>
        </p:txBody>
      </p:sp>
      <p:graphicFrame>
        <p:nvGraphicFramePr>
          <p:cNvPr id="7" name="Zástupný symbol pro obsah 6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55790801"/>
              </p:ext>
            </p:extLst>
          </p:nvPr>
        </p:nvGraphicFramePr>
        <p:xfrm>
          <a:off x="467544" y="1556792"/>
          <a:ext cx="1728788" cy="460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Rovnice" r:id="rId3" imgW="685800" imgH="1828800" progId="Equation.3">
                  <p:embed/>
                </p:oleObj>
              </mc:Choice>
              <mc:Fallback>
                <p:oleObj name="Rovnice" r:id="rId3" imgW="685800" imgH="1828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556792"/>
                        <a:ext cx="1728788" cy="4608512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Zástupný symbol pro obsah 1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98290552"/>
              </p:ext>
            </p:extLst>
          </p:nvPr>
        </p:nvGraphicFramePr>
        <p:xfrm>
          <a:off x="3275856" y="1628800"/>
          <a:ext cx="5424488" cy="456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name="Rovnice" r:id="rId5" imgW="2082600" imgH="1752480" progId="Equation.3">
                  <p:embed/>
                </p:oleObj>
              </mc:Choice>
              <mc:Fallback>
                <p:oleObj name="Rovnice" r:id="rId5" imgW="2082600" imgH="1752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75856" y="1628800"/>
                        <a:ext cx="5424488" cy="4564062"/>
                      </a:xfrm>
                      <a:prstGeom prst="rect">
                        <a:avLst/>
                      </a:prstGeom>
                      <a:gradFill flip="none" rotWithShape="1">
                        <a:gsLst>
                          <a:gs pos="0">
                            <a:srgbClr val="92D050">
                              <a:tint val="66000"/>
                              <a:satMod val="160000"/>
                            </a:srgbClr>
                          </a:gs>
                          <a:gs pos="50000">
                            <a:srgbClr val="92D050">
                              <a:tint val="44500"/>
                              <a:satMod val="160000"/>
                            </a:srgbClr>
                          </a:gs>
                          <a:gs pos="100000">
                            <a:srgbClr val="92D050">
                              <a:tint val="23500"/>
                              <a:satMod val="160000"/>
                            </a:srgbClr>
                          </a:gs>
                        </a:gsLst>
                        <a:lin ang="18900000" scaled="1"/>
                        <a:tileRect/>
                      </a:gra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122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765</TotalTime>
  <Words>319</Words>
  <Application>Microsoft Office PowerPoint</Application>
  <PresentationFormat>Předvádění na obrazovce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9" baseType="lpstr">
      <vt:lpstr>Motiv systému Office</vt:lpstr>
      <vt:lpstr>Rovnice</vt:lpstr>
      <vt:lpstr>Druhá odmocnina</vt:lpstr>
      <vt:lpstr>1. Určování druhé odmocniny desetinných čísel  zpaměti</vt:lpstr>
      <vt:lpstr> 1. Určování druhé odmocniny desetinných čísel  zpaměti</vt:lpstr>
      <vt:lpstr>1. Určování druhé odmocniny desetinných čísel  zpaměti – cvičení A</vt:lpstr>
      <vt:lpstr> 2. Určování druhé odmocniny desetinných čísel užitím Tabulek pro ZŠ – první postup (čísla &lt; 1000)</vt:lpstr>
      <vt:lpstr> 2. Určování druhé odmocniny desetinných čísel užitím Tabulek pro ZŠ – druhý postup (čísla &gt; 1000)</vt:lpstr>
      <vt:lpstr>2. Určování druhé odmocniny desetinných čísel  z tabulek – cvičení B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Druhá mocnina</dc:title>
  <dc:creator>Vladimíra Trnková</dc:creator>
  <cp:lastModifiedBy>Vladimíra Trnková</cp:lastModifiedBy>
  <cp:revision>60</cp:revision>
  <dcterms:created xsi:type="dcterms:W3CDTF">2012-09-25T15:02:28Z</dcterms:created>
  <dcterms:modified xsi:type="dcterms:W3CDTF">2013-06-08T18:04:05Z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