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2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2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918ED-5038-4976-8E91-FFEC1EF5C442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8A1A9-3469-4E30-BAA1-F5CA837CF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90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A1A9-3469-4E30-BAA1-F5CA837CFEA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45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5BAFB1-E529-4740-B900-BC22CC30CE2B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0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Rovnice s neznámou ve jmenovateli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954080" cy="914400"/>
          </a:xfrm>
        </p:spPr>
        <p:txBody>
          <a:bodyPr/>
          <a:lstStyle/>
          <a:p>
            <a:pPr algn="l"/>
            <a:r>
              <a:rPr lang="cs-CZ" dirty="0"/>
              <a:t>3</a:t>
            </a:r>
            <a:r>
              <a:rPr lang="cs-CZ" dirty="0" smtClean="0"/>
              <a:t>. Počet řešení rovnice s neznámou ve jmenovateli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88024" y="6121339"/>
            <a:ext cx="4005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Autor: Mgr. Vladimíra Trnková, ZŠ Lhenice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0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395536" y="404664"/>
            <a:ext cx="5040560" cy="5905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Př. 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800" i="1" u="sng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0128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487"/>
              </p:ext>
            </p:extLst>
          </p:nvPr>
        </p:nvGraphicFramePr>
        <p:xfrm>
          <a:off x="899592" y="1052736"/>
          <a:ext cx="15509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Rovnice" r:id="rId5" imgW="698400" imgH="393480" progId="Equation.3">
                  <p:embed/>
                </p:oleObj>
              </mc:Choice>
              <mc:Fallback>
                <p:oleObj name="Rovnice" r:id="rId5" imgW="698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1052736"/>
                        <a:ext cx="1550988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206471"/>
              </p:ext>
            </p:extLst>
          </p:nvPr>
        </p:nvGraphicFramePr>
        <p:xfrm>
          <a:off x="3491880" y="1196752"/>
          <a:ext cx="79851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Rovnice" r:id="rId7" imgW="330120" imgH="177480" progId="Equation.3">
                  <p:embed/>
                </p:oleObj>
              </mc:Choice>
              <mc:Fallback>
                <p:oleObj name="Rovnice" r:id="rId7" imgW="3301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91880" y="1196752"/>
                        <a:ext cx="798512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594925"/>
              </p:ext>
            </p:extLst>
          </p:nvPr>
        </p:nvGraphicFramePr>
        <p:xfrm>
          <a:off x="467544" y="2852936"/>
          <a:ext cx="2880320" cy="444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Rovnice" r:id="rId9" imgW="1320480" imgH="203040" progId="Equation.3">
                  <p:embed/>
                </p:oleObj>
              </mc:Choice>
              <mc:Fallback>
                <p:oleObj name="Rovnice" r:id="rId9" imgW="1320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7544" y="2852936"/>
                        <a:ext cx="2880320" cy="444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744118"/>
              </p:ext>
            </p:extLst>
          </p:nvPr>
        </p:nvGraphicFramePr>
        <p:xfrm>
          <a:off x="755576" y="3284984"/>
          <a:ext cx="3278188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Rovnice" r:id="rId11" imgW="1574640" imgH="888840" progId="Equation.3">
                  <p:embed/>
                </p:oleObj>
              </mc:Choice>
              <mc:Fallback>
                <p:oleObj name="Rovnice" r:id="rId11" imgW="157464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5576" y="3284984"/>
                        <a:ext cx="3278188" cy="185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81987"/>
              </p:ext>
            </p:extLst>
          </p:nvPr>
        </p:nvGraphicFramePr>
        <p:xfrm>
          <a:off x="3131840" y="4674167"/>
          <a:ext cx="2136775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Rovnice" r:id="rId13" imgW="1384200" imgH="1028520" progId="Equation.3">
                  <p:embed/>
                </p:oleObj>
              </mc:Choice>
              <mc:Fallback>
                <p:oleObj name="Rovnice" r:id="rId13" imgW="1384200" imgH="1028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31840" y="4674167"/>
                        <a:ext cx="2136775" cy="158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900857"/>
              </p:ext>
            </p:extLst>
          </p:nvPr>
        </p:nvGraphicFramePr>
        <p:xfrm>
          <a:off x="2520132" y="2178794"/>
          <a:ext cx="154781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Rovnice" r:id="rId15" imgW="647640" imgH="203040" progId="Equation.3">
                  <p:embed/>
                </p:oleObj>
              </mc:Choice>
              <mc:Fallback>
                <p:oleObj name="Rovnice" r:id="rId15" imgW="647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20132" y="2178794"/>
                        <a:ext cx="1547812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883849"/>
              </p:ext>
            </p:extLst>
          </p:nvPr>
        </p:nvGraphicFramePr>
        <p:xfrm>
          <a:off x="827584" y="1916832"/>
          <a:ext cx="16922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Rovnice" r:id="rId17" imgW="761760" imgH="419040" progId="Equation.3">
                  <p:embed/>
                </p:oleObj>
              </mc:Choice>
              <mc:Fallback>
                <p:oleObj name="Rovnice" r:id="rId17" imgW="761760" imgH="41904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916832"/>
                        <a:ext cx="169227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347864" y="4293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Zkouška:</a:t>
            </a:r>
            <a:endParaRPr lang="cs-CZ" u="sng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76056" y="692696"/>
            <a:ext cx="3672408" cy="32316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/>
              <a:t>Rovnice má 1 řešení</a:t>
            </a:r>
          </a:p>
          <a:p>
            <a:endParaRPr lang="cs-CZ" b="1" u="sng" dirty="0" smtClean="0"/>
          </a:p>
          <a:p>
            <a:r>
              <a:rPr lang="cs-CZ" sz="2400" dirty="0" smtClean="0"/>
              <a:t>Kořen rovnice</a:t>
            </a:r>
          </a:p>
          <a:p>
            <a:r>
              <a:rPr lang="cs-CZ" sz="2400" b="1" i="1" dirty="0" smtClean="0"/>
              <a:t>x= a</a:t>
            </a:r>
            <a:r>
              <a:rPr lang="cs-CZ" sz="2400" b="1" dirty="0" smtClean="0"/>
              <a:t>,</a:t>
            </a:r>
          </a:p>
          <a:p>
            <a:r>
              <a:rPr lang="cs-CZ" sz="2400" dirty="0" smtClean="0"/>
              <a:t>kde </a:t>
            </a:r>
            <a:r>
              <a:rPr lang="cs-CZ" sz="2400" b="1" i="1" dirty="0" smtClean="0"/>
              <a:t>a</a:t>
            </a:r>
            <a:r>
              <a:rPr lang="cs-CZ" sz="2400" dirty="0" smtClean="0"/>
              <a:t> se nerovná číslům vyloučeným v úvodu řešení rovnice</a:t>
            </a:r>
          </a:p>
          <a:p>
            <a:r>
              <a:rPr lang="cs-CZ" sz="2400" dirty="0" smtClean="0"/>
              <a:t>(tzv. podmínkám)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512453" y="5013176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Všechny rovnice, které jsme počítali ve 2. dílu tématu, měly právě jedno řešení.</a:t>
            </a:r>
          </a:p>
          <a:p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1547664" y="1988840"/>
            <a:ext cx="3528392" cy="28803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4067944" y="1628800"/>
            <a:ext cx="1008112" cy="15841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43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395536" y="404664"/>
            <a:ext cx="5040560" cy="5905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Př. 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800" i="1" u="sng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16006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412865"/>
              </p:ext>
            </p:extLst>
          </p:nvPr>
        </p:nvGraphicFramePr>
        <p:xfrm>
          <a:off x="611560" y="908720"/>
          <a:ext cx="203041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Rovnice" r:id="rId5" imgW="914400" imgH="419040" progId="Equation.3">
                  <p:embed/>
                </p:oleObj>
              </mc:Choice>
              <mc:Fallback>
                <p:oleObj name="Rovnice" r:id="rId5" imgW="9144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908720"/>
                        <a:ext cx="2030413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285730"/>
              </p:ext>
            </p:extLst>
          </p:nvPr>
        </p:nvGraphicFramePr>
        <p:xfrm>
          <a:off x="3462338" y="1166813"/>
          <a:ext cx="8604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Rovnice" r:id="rId7" imgW="355320" imgH="203040" progId="Equation.3">
                  <p:embed/>
                </p:oleObj>
              </mc:Choice>
              <mc:Fallback>
                <p:oleObj name="Rovnice" r:id="rId7" imgW="3553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62338" y="1166813"/>
                        <a:ext cx="860425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404772"/>
              </p:ext>
            </p:extLst>
          </p:nvPr>
        </p:nvGraphicFramePr>
        <p:xfrm>
          <a:off x="605483" y="3645024"/>
          <a:ext cx="18843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Rovnice" r:id="rId9" imgW="863280" imgH="203040" progId="Equation.3">
                  <p:embed/>
                </p:oleObj>
              </mc:Choice>
              <mc:Fallback>
                <p:oleObj name="Rovnice" r:id="rId9" imgW="863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5483" y="3645024"/>
                        <a:ext cx="1884362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75591"/>
              </p:ext>
            </p:extLst>
          </p:nvPr>
        </p:nvGraphicFramePr>
        <p:xfrm>
          <a:off x="611560" y="4245187"/>
          <a:ext cx="2538412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Rovnice" r:id="rId11" imgW="1218960" imgH="685800" progId="Equation.3">
                  <p:embed/>
                </p:oleObj>
              </mc:Choice>
              <mc:Fallback>
                <p:oleObj name="Rovnice" r:id="rId11" imgW="121896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560" y="4245187"/>
                        <a:ext cx="2538412" cy="1427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441516"/>
              </p:ext>
            </p:extLst>
          </p:nvPr>
        </p:nvGraphicFramePr>
        <p:xfrm>
          <a:off x="3149859" y="5011900"/>
          <a:ext cx="1665287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Rovnice" r:id="rId13" imgW="1079280" imgH="1041120" progId="Equation.3">
                  <p:embed/>
                </p:oleObj>
              </mc:Choice>
              <mc:Fallback>
                <p:oleObj name="Rovnice" r:id="rId13" imgW="1079280" imgH="1041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49859" y="5011900"/>
                        <a:ext cx="1665287" cy="160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388008"/>
              </p:ext>
            </p:extLst>
          </p:nvPr>
        </p:nvGraphicFramePr>
        <p:xfrm>
          <a:off x="2555776" y="2970882"/>
          <a:ext cx="13049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Rovnice" r:id="rId15" imgW="545760" imgH="203040" progId="Equation.3">
                  <p:embed/>
                </p:oleObj>
              </mc:Choice>
              <mc:Fallback>
                <p:oleObj name="Rovnice" r:id="rId15" imgW="545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55776" y="2970882"/>
                        <a:ext cx="13049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049190" y="5011900"/>
            <a:ext cx="3604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Zkouška: nemá smysl, protože po dosazení dostaneme ve jmenovateli nulu!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76056" y="692696"/>
            <a:ext cx="3672408" cy="36009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/>
              <a:t>Rovnice nemá řešení</a:t>
            </a:r>
          </a:p>
          <a:p>
            <a:endParaRPr lang="cs-CZ" b="1" u="sng" dirty="0" smtClean="0"/>
          </a:p>
          <a:p>
            <a:r>
              <a:rPr lang="cs-CZ" sz="2400" dirty="0" smtClean="0"/>
              <a:t>Kořen rovnice</a:t>
            </a:r>
          </a:p>
          <a:p>
            <a:r>
              <a:rPr lang="cs-CZ" sz="2400" b="1" i="1" dirty="0" smtClean="0"/>
              <a:t>x= a</a:t>
            </a:r>
            <a:r>
              <a:rPr lang="cs-CZ" sz="2400" b="1" dirty="0" smtClean="0"/>
              <a:t>,</a:t>
            </a:r>
          </a:p>
          <a:p>
            <a:r>
              <a:rPr lang="cs-CZ" sz="2400" dirty="0" smtClean="0"/>
              <a:t>kde </a:t>
            </a:r>
            <a:r>
              <a:rPr lang="cs-CZ" sz="2400" b="1" i="1" dirty="0" smtClean="0"/>
              <a:t>a</a:t>
            </a:r>
            <a:r>
              <a:rPr lang="cs-CZ" sz="2400" dirty="0" smtClean="0"/>
              <a:t> se rovná číslu vyloučenému v úvodu řešení rovnice</a:t>
            </a:r>
          </a:p>
          <a:p>
            <a:r>
              <a:rPr lang="cs-CZ" sz="2400" dirty="0" smtClean="0"/>
              <a:t>(tzv. podmínkám)</a:t>
            </a:r>
          </a:p>
          <a:p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1547664" y="2412657"/>
            <a:ext cx="3528392" cy="288032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4067944" y="1628800"/>
            <a:ext cx="1008112" cy="15841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937982"/>
              </p:ext>
            </p:extLst>
          </p:nvPr>
        </p:nvGraphicFramePr>
        <p:xfrm>
          <a:off x="467544" y="1844824"/>
          <a:ext cx="262255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Rovnice" r:id="rId17" imgW="1180800" imgH="419040" progId="Equation.3">
                  <p:embed/>
                </p:oleObj>
              </mc:Choice>
              <mc:Fallback>
                <p:oleObj name="Rovnice" r:id="rId17" imgW="1180800" imgH="41904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844824"/>
                        <a:ext cx="2622550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904137"/>
              </p:ext>
            </p:extLst>
          </p:nvPr>
        </p:nvGraphicFramePr>
        <p:xfrm>
          <a:off x="532457" y="2747838"/>
          <a:ext cx="203041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Rovnice" r:id="rId19" imgW="914400" imgH="419040" progId="Equation.3">
                  <p:embed/>
                </p:oleObj>
              </mc:Choice>
              <mc:Fallback>
                <p:oleObj name="Rovnice" r:id="rId19" imgW="914400" imgH="41904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57" y="2747838"/>
                        <a:ext cx="203041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Přímá spojnice 12"/>
          <p:cNvCxnSpPr>
            <a:stCxn id="4" idx="2"/>
          </p:cNvCxnSpPr>
          <p:nvPr/>
        </p:nvCxnSpPr>
        <p:spPr>
          <a:xfrm flipV="1">
            <a:off x="2915816" y="4869160"/>
            <a:ext cx="2133374" cy="14410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915816" y="5011900"/>
            <a:ext cx="2160240" cy="13694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54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395536" y="404664"/>
            <a:ext cx="5040560" cy="5905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Př. </a:t>
            </a:r>
            <a:r>
              <a:rPr lang="cs-CZ" dirty="0"/>
              <a:t>3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800" i="1" u="sng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44737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143252"/>
              </p:ext>
            </p:extLst>
          </p:nvPr>
        </p:nvGraphicFramePr>
        <p:xfrm>
          <a:off x="541997" y="1340768"/>
          <a:ext cx="22844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Rovnice" r:id="rId5" imgW="1028520" imgH="419040" progId="Equation.3">
                  <p:embed/>
                </p:oleObj>
              </mc:Choice>
              <mc:Fallback>
                <p:oleObj name="Rovnice" r:id="rId5" imgW="10285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997" y="1340768"/>
                        <a:ext cx="2284412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283161"/>
              </p:ext>
            </p:extLst>
          </p:nvPr>
        </p:nvGraphicFramePr>
        <p:xfrm>
          <a:off x="3681412" y="908720"/>
          <a:ext cx="890588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Rovnice" r:id="rId7" imgW="368280" imgH="203040" progId="Equation.3">
                  <p:embed/>
                </p:oleObj>
              </mc:Choice>
              <mc:Fallback>
                <p:oleObj name="Rovnice" r:id="rId7" imgW="368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81412" y="908720"/>
                        <a:ext cx="890588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136359"/>
              </p:ext>
            </p:extLst>
          </p:nvPr>
        </p:nvGraphicFramePr>
        <p:xfrm>
          <a:off x="539552" y="2369123"/>
          <a:ext cx="26050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Rovnice" r:id="rId9" imgW="1193760" imgH="203040" progId="Equation.3">
                  <p:embed/>
                </p:oleObj>
              </mc:Choice>
              <mc:Fallback>
                <p:oleObj name="Rovnice" r:id="rId9" imgW="1193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9552" y="2369123"/>
                        <a:ext cx="2605088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018545"/>
              </p:ext>
            </p:extLst>
          </p:nvPr>
        </p:nvGraphicFramePr>
        <p:xfrm>
          <a:off x="640928" y="2967335"/>
          <a:ext cx="2274888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Rovnice" r:id="rId11" imgW="1091880" imgH="914400" progId="Equation.3">
                  <p:embed/>
                </p:oleObj>
              </mc:Choice>
              <mc:Fallback>
                <p:oleObj name="Rovnice" r:id="rId11" imgW="109188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0928" y="2967335"/>
                        <a:ext cx="2274888" cy="190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403553"/>
              </p:ext>
            </p:extLst>
          </p:nvPr>
        </p:nvGraphicFramePr>
        <p:xfrm>
          <a:off x="2438524" y="4850290"/>
          <a:ext cx="2349500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Rovnice" r:id="rId13" imgW="1523880" imgH="1015920" progId="Equation.3">
                  <p:embed/>
                </p:oleObj>
              </mc:Choice>
              <mc:Fallback>
                <p:oleObj name="Rovnice" r:id="rId13" imgW="1523880" imgH="1015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38524" y="4850290"/>
                        <a:ext cx="2349500" cy="157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007691"/>
              </p:ext>
            </p:extLst>
          </p:nvPr>
        </p:nvGraphicFramePr>
        <p:xfrm>
          <a:off x="2830722" y="1628800"/>
          <a:ext cx="577850" cy="4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Rovnice" r:id="rId15" imgW="241200" imgH="203040" progId="Equation.3">
                  <p:embed/>
                </p:oleObj>
              </mc:Choice>
              <mc:Fallback>
                <p:oleObj name="Rovnice" r:id="rId15" imgW="241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30722" y="1628800"/>
                        <a:ext cx="577850" cy="4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046619" y="4509120"/>
            <a:ext cx="3604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Zkouška: neúplná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Dosadíme-li za proměnnou libovolné číslo (kromě nuly), dostaneme vždy L≠P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076056" y="692696"/>
            <a:ext cx="3672408" cy="32316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/>
              <a:t>Rovnice nemá řešení</a:t>
            </a:r>
          </a:p>
          <a:p>
            <a:endParaRPr lang="cs-CZ" b="1" u="sng" dirty="0" smtClean="0"/>
          </a:p>
          <a:p>
            <a:r>
              <a:rPr lang="cs-CZ" sz="2400" dirty="0" smtClean="0"/>
              <a:t>Kořen rovnice</a:t>
            </a:r>
          </a:p>
          <a:p>
            <a:r>
              <a:rPr lang="cs-CZ" sz="2400" b="1" i="1" dirty="0" smtClean="0"/>
              <a:t>0.x= a</a:t>
            </a:r>
            <a:r>
              <a:rPr lang="cs-CZ" sz="2400" b="1" dirty="0" smtClean="0"/>
              <a:t>,</a:t>
            </a:r>
          </a:p>
          <a:p>
            <a:r>
              <a:rPr lang="cs-CZ" sz="2400" dirty="0" smtClean="0"/>
              <a:t>kde </a:t>
            </a:r>
            <a:r>
              <a:rPr lang="cs-CZ" sz="2400" b="1" i="1" dirty="0" smtClean="0"/>
              <a:t>a</a:t>
            </a:r>
            <a:r>
              <a:rPr lang="cs-CZ" sz="2400" dirty="0" smtClean="0"/>
              <a:t> se rovná libovolnému reálnému číslu kromě nuly.</a:t>
            </a:r>
          </a:p>
          <a:p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1547664" y="2484190"/>
            <a:ext cx="3528392" cy="202493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051720" y="45091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err="1" smtClean="0"/>
              <a:t>Zkouška:např</a:t>
            </a:r>
            <a:r>
              <a:rPr lang="cs-CZ" u="sng" dirty="0" smtClean="0"/>
              <a:t>. y = 1</a:t>
            </a:r>
            <a:endParaRPr lang="cs-CZ" u="sng" dirty="0"/>
          </a:p>
        </p:txBody>
      </p:sp>
      <p:cxnSp>
        <p:nvCxnSpPr>
          <p:cNvPr id="15" name="Přímá spojnice se šipkou 14"/>
          <p:cNvCxnSpPr/>
          <p:nvPr/>
        </p:nvCxnSpPr>
        <p:spPr>
          <a:xfrm flipH="1" flipV="1">
            <a:off x="4211960" y="1268760"/>
            <a:ext cx="1224136" cy="41764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3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395536" y="404664"/>
            <a:ext cx="5040560" cy="5905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Př. 4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800" i="1" u="sng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42748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604227"/>
              </p:ext>
            </p:extLst>
          </p:nvPr>
        </p:nvGraphicFramePr>
        <p:xfrm>
          <a:off x="403101" y="901279"/>
          <a:ext cx="329723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Rovnice" r:id="rId5" imgW="1485720" imgH="393480" progId="Equation.3">
                  <p:embed/>
                </p:oleObj>
              </mc:Choice>
              <mc:Fallback>
                <p:oleObj name="Rovnice" r:id="rId5" imgW="14857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3101" y="901279"/>
                        <a:ext cx="3297238" cy="871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443435"/>
              </p:ext>
            </p:extLst>
          </p:nvPr>
        </p:nvGraphicFramePr>
        <p:xfrm>
          <a:off x="4073246" y="476672"/>
          <a:ext cx="10128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Rovnice" r:id="rId7" imgW="419040" imgH="406080" progId="Equation.3">
                  <p:embed/>
                </p:oleObj>
              </mc:Choice>
              <mc:Fallback>
                <p:oleObj name="Rovnice" r:id="rId7" imgW="41904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73246" y="476672"/>
                        <a:ext cx="1012825" cy="97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182240"/>
              </p:ext>
            </p:extLst>
          </p:nvPr>
        </p:nvGraphicFramePr>
        <p:xfrm>
          <a:off x="468313" y="3524250"/>
          <a:ext cx="260508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Rovnice" r:id="rId9" imgW="1193760" imgH="177480" progId="Equation.3">
                  <p:embed/>
                </p:oleObj>
              </mc:Choice>
              <mc:Fallback>
                <p:oleObj name="Rovnice" r:id="rId9" imgW="1193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8313" y="3524250"/>
                        <a:ext cx="2605087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75979"/>
              </p:ext>
            </p:extLst>
          </p:nvPr>
        </p:nvGraphicFramePr>
        <p:xfrm>
          <a:off x="531813" y="4191000"/>
          <a:ext cx="2433637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Rovnice" r:id="rId11" imgW="1168200" imgH="660240" progId="Equation.3">
                  <p:embed/>
                </p:oleObj>
              </mc:Choice>
              <mc:Fallback>
                <p:oleObj name="Rovnice" r:id="rId11" imgW="116820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1813" y="4191000"/>
                        <a:ext cx="2433637" cy="1373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994036"/>
              </p:ext>
            </p:extLst>
          </p:nvPr>
        </p:nvGraphicFramePr>
        <p:xfrm>
          <a:off x="2344144" y="5073980"/>
          <a:ext cx="3312368" cy="1365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Rovnice" r:id="rId13" imgW="2501640" imgH="1028520" progId="Equation.3">
                  <p:embed/>
                </p:oleObj>
              </mc:Choice>
              <mc:Fallback>
                <p:oleObj name="Rovnice" r:id="rId13" imgW="2501640" imgH="1028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44144" y="5073980"/>
                        <a:ext cx="3312368" cy="1365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878260"/>
              </p:ext>
            </p:extLst>
          </p:nvPr>
        </p:nvGraphicFramePr>
        <p:xfrm>
          <a:off x="3146028" y="2807379"/>
          <a:ext cx="5476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Rovnice" r:id="rId15" imgW="228600" imgH="177480" progId="Equation.3">
                  <p:embed/>
                </p:oleObj>
              </mc:Choice>
              <mc:Fallback>
                <p:oleObj name="Rovnice" r:id="rId15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46028" y="2807379"/>
                        <a:ext cx="547688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080448" y="3573016"/>
            <a:ext cx="3604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Zkouška: neúplná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Dosadíme-li za proměnnou libovolné číslo (kromě čísel 0 </a:t>
            </a:r>
            <a:r>
              <a:rPr lang="cs-CZ" b="1" smtClean="0">
                <a:solidFill>
                  <a:srgbClr val="FF0000"/>
                </a:solidFill>
              </a:rPr>
              <a:t>a </a:t>
            </a:r>
            <a:r>
              <a:rPr lang="cs-CZ" b="1" smtClean="0">
                <a:solidFill>
                  <a:srgbClr val="FF0000"/>
                </a:solidFill>
              </a:rPr>
              <a:t>-1</a:t>
            </a:r>
            <a:r>
              <a:rPr lang="cs-CZ" b="1" dirty="0" smtClean="0">
                <a:solidFill>
                  <a:srgbClr val="FF0000"/>
                </a:solidFill>
              </a:rPr>
              <a:t>), dostaneme vždy L= P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046619" y="1124744"/>
            <a:ext cx="3672408" cy="22159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/>
              <a:t>Rovnice má nekonečně mnoho řešení</a:t>
            </a:r>
          </a:p>
          <a:p>
            <a:endParaRPr lang="cs-CZ" b="1" u="sng" dirty="0" smtClean="0"/>
          </a:p>
          <a:p>
            <a:r>
              <a:rPr lang="cs-CZ" sz="2400" dirty="0" smtClean="0"/>
              <a:t>Kořen rovnice</a:t>
            </a:r>
          </a:p>
          <a:p>
            <a:r>
              <a:rPr lang="cs-CZ" sz="2400" b="1" i="1" dirty="0" smtClean="0"/>
              <a:t>0.x= 0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1518227" y="3140968"/>
            <a:ext cx="3528392" cy="202493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344144" y="47046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err="1" smtClean="0"/>
              <a:t>Zkouška:např</a:t>
            </a:r>
            <a:r>
              <a:rPr lang="cs-CZ" u="sng" dirty="0" smtClean="0"/>
              <a:t>. z = 2</a:t>
            </a:r>
            <a:endParaRPr lang="cs-CZ" u="sng" dirty="0"/>
          </a:p>
        </p:txBody>
      </p:sp>
      <p:cxnSp>
        <p:nvCxnSpPr>
          <p:cNvPr id="15" name="Přímá spojnice se šipkou 14"/>
          <p:cNvCxnSpPr/>
          <p:nvPr/>
        </p:nvCxnSpPr>
        <p:spPr>
          <a:xfrm flipH="1" flipV="1">
            <a:off x="4460140" y="980728"/>
            <a:ext cx="903948" cy="35283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889071"/>
              </p:ext>
            </p:extLst>
          </p:nvPr>
        </p:nvGraphicFramePr>
        <p:xfrm>
          <a:off x="467544" y="1772816"/>
          <a:ext cx="34671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Rovnice" r:id="rId17" imgW="1562040" imgH="393480" progId="Equation.3">
                  <p:embed/>
                </p:oleObj>
              </mc:Choice>
              <mc:Fallback>
                <p:oleObj name="Rovnice" r:id="rId17" imgW="1562040" imgH="39348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2816"/>
                        <a:ext cx="346710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567760"/>
              </p:ext>
            </p:extLst>
          </p:nvPr>
        </p:nvGraphicFramePr>
        <p:xfrm>
          <a:off x="539552" y="2583542"/>
          <a:ext cx="259238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Rovnice" r:id="rId19" imgW="1168200" imgH="393480" progId="Equation.3">
                  <p:embed/>
                </p:oleObj>
              </mc:Choice>
              <mc:Fallback>
                <p:oleObj name="Rovnice" r:id="rId19" imgW="1168200" imgH="39348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583542"/>
                        <a:ext cx="2592388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32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395536" y="692696"/>
            <a:ext cx="5904656" cy="47244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Řeš rovnice a proveď zkoušky</a:t>
            </a:r>
          </a:p>
          <a:p>
            <a:pPr marL="514350" indent="-514350">
              <a:buFont typeface="+mj-lt"/>
              <a:buAutoNum type="alphaLcParenR"/>
            </a:pPr>
            <a:endParaRPr lang="cs-CZ" dirty="0" smtClean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858716"/>
              </p:ext>
            </p:extLst>
          </p:nvPr>
        </p:nvGraphicFramePr>
        <p:xfrm>
          <a:off x="971600" y="1556792"/>
          <a:ext cx="217185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Rovnice" r:id="rId3" imgW="1079280" imgH="393480" progId="Equation.3">
                  <p:embed/>
                </p:oleObj>
              </mc:Choice>
              <mc:Fallback>
                <p:oleObj name="Rovnice" r:id="rId3" imgW="1079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1556792"/>
                        <a:ext cx="2171854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139192"/>
              </p:ext>
            </p:extLst>
          </p:nvPr>
        </p:nvGraphicFramePr>
        <p:xfrm>
          <a:off x="1115616" y="2564904"/>
          <a:ext cx="203480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Rovnice" r:id="rId5" imgW="927000" imgH="393480" progId="Equation.3">
                  <p:embed/>
                </p:oleObj>
              </mc:Choice>
              <mc:Fallback>
                <p:oleObj name="Rovnice" r:id="rId5" imgW="927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616" y="2564904"/>
                        <a:ext cx="2034806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812433"/>
              </p:ext>
            </p:extLst>
          </p:nvPr>
        </p:nvGraphicFramePr>
        <p:xfrm>
          <a:off x="899592" y="3429000"/>
          <a:ext cx="24812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Rovnice" r:id="rId7" imgW="1130040" imgH="393480" progId="Equation.3">
                  <p:embed/>
                </p:oleObj>
              </mc:Choice>
              <mc:Fallback>
                <p:oleObj name="Rovnice" r:id="rId7" imgW="1130040" imgH="39348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429000"/>
                        <a:ext cx="24812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807979"/>
              </p:ext>
            </p:extLst>
          </p:nvPr>
        </p:nvGraphicFramePr>
        <p:xfrm>
          <a:off x="1065213" y="4437063"/>
          <a:ext cx="22733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Rovnice" r:id="rId9" imgW="1130040" imgH="393480" progId="Equation.3">
                  <p:embed/>
                </p:oleObj>
              </mc:Choice>
              <mc:Fallback>
                <p:oleObj name="Rovnice" r:id="rId9" imgW="1130040" imgH="39348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4437063"/>
                        <a:ext cx="22733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139952" y="1412776"/>
            <a:ext cx="4608512" cy="341632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u="sng" dirty="0" smtClean="0">
                <a:solidFill>
                  <a:schemeClr val="bg1"/>
                </a:solidFill>
              </a:rPr>
              <a:t>Řešení:</a:t>
            </a:r>
          </a:p>
          <a:p>
            <a:endParaRPr lang="cs-CZ" b="1" u="sng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dirty="0" smtClean="0">
                <a:solidFill>
                  <a:schemeClr val="bg1"/>
                </a:solidFill>
              </a:rPr>
              <a:t>Nemá řešení (</a:t>
            </a:r>
            <a:r>
              <a:rPr lang="cs-CZ" i="1" dirty="0" smtClean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=1 a zároveň </a:t>
            </a:r>
            <a:r>
              <a:rPr lang="cs-CZ" i="1" dirty="0" smtClean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≠1)</a:t>
            </a:r>
          </a:p>
          <a:p>
            <a:pPr marL="342900" indent="-342900">
              <a:buFont typeface="+mj-lt"/>
              <a:buAutoNum type="alphaLcParenR"/>
            </a:pPr>
            <a:endParaRPr lang="cs-CZ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dirty="0" smtClean="0">
                <a:solidFill>
                  <a:schemeClr val="bg1"/>
                </a:solidFill>
              </a:rPr>
              <a:t>Jedno řešení (</a:t>
            </a:r>
            <a:r>
              <a:rPr lang="cs-CZ" i="1" dirty="0" smtClean="0">
                <a:solidFill>
                  <a:schemeClr val="bg1"/>
                </a:solidFill>
              </a:rPr>
              <a:t>b</a:t>
            </a:r>
            <a:r>
              <a:rPr lang="cs-CZ" dirty="0" smtClean="0">
                <a:solidFill>
                  <a:schemeClr val="bg1"/>
                </a:solidFill>
              </a:rPr>
              <a:t>=3; </a:t>
            </a:r>
            <a:r>
              <a:rPr lang="cs-CZ" i="1" dirty="0" smtClean="0">
                <a:solidFill>
                  <a:schemeClr val="bg1"/>
                </a:solidFill>
              </a:rPr>
              <a:t>b</a:t>
            </a:r>
            <a:r>
              <a:rPr lang="cs-CZ" dirty="0" smtClean="0">
                <a:solidFill>
                  <a:schemeClr val="bg1"/>
                </a:solidFill>
              </a:rPr>
              <a:t>≠1)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	</a:t>
            </a:r>
            <a:r>
              <a:rPr lang="cs-CZ" dirty="0" err="1" smtClean="0">
                <a:solidFill>
                  <a:schemeClr val="bg1"/>
                </a:solidFill>
              </a:rPr>
              <a:t>Zk</a:t>
            </a:r>
            <a:r>
              <a:rPr lang="cs-CZ" dirty="0" smtClean="0">
                <a:solidFill>
                  <a:schemeClr val="bg1"/>
                </a:solidFill>
              </a:rPr>
              <a:t>.: L = P = 1</a:t>
            </a:r>
          </a:p>
          <a:p>
            <a:pPr marL="342900" indent="-342900">
              <a:buFont typeface="+mj-lt"/>
              <a:buAutoNum type="alphaLcParenR"/>
            </a:pPr>
            <a:endParaRPr lang="cs-CZ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lphaLcParenR" startAt="3"/>
            </a:pPr>
            <a:r>
              <a:rPr lang="cs-CZ" dirty="0" smtClean="0">
                <a:solidFill>
                  <a:schemeClr val="bg1"/>
                </a:solidFill>
              </a:rPr>
              <a:t>Nekonečně mnoho řešení, </a:t>
            </a:r>
            <a:r>
              <a:rPr lang="cs-CZ" i="1" dirty="0" smtClean="0">
                <a:solidFill>
                  <a:schemeClr val="bg1"/>
                </a:solidFill>
              </a:rPr>
              <a:t>c</a:t>
            </a:r>
            <a:r>
              <a:rPr lang="cs-CZ" dirty="0" smtClean="0">
                <a:solidFill>
                  <a:schemeClr val="bg1"/>
                </a:solidFill>
              </a:rPr>
              <a:t>≠-0,5</a:t>
            </a:r>
          </a:p>
          <a:p>
            <a:pPr marL="342900" indent="-342900">
              <a:buFont typeface="+mj-lt"/>
              <a:buAutoNum type="alphaLcParenR" startAt="3"/>
            </a:pPr>
            <a:endParaRPr lang="cs-CZ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lphaLcParenR" startAt="3"/>
            </a:pPr>
            <a:r>
              <a:rPr lang="cs-CZ" dirty="0" smtClean="0">
                <a:solidFill>
                  <a:schemeClr val="bg1"/>
                </a:solidFill>
              </a:rPr>
              <a:t>Jedno řešení (</a:t>
            </a:r>
            <a:r>
              <a:rPr lang="cs-CZ" i="1" dirty="0" smtClean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=3; </a:t>
            </a:r>
            <a:r>
              <a:rPr lang="cs-CZ" i="1" dirty="0" smtClean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≠2, </a:t>
            </a:r>
            <a:r>
              <a:rPr lang="cs-CZ" i="1" dirty="0" smtClean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≠-2)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	</a:t>
            </a:r>
            <a:r>
              <a:rPr lang="cs-CZ" dirty="0" err="1" smtClean="0">
                <a:solidFill>
                  <a:schemeClr val="bg1"/>
                </a:solidFill>
              </a:rPr>
              <a:t>Zk</a:t>
            </a:r>
            <a:r>
              <a:rPr lang="cs-CZ" dirty="0" smtClean="0">
                <a:solidFill>
                  <a:schemeClr val="bg1"/>
                </a:solidFill>
              </a:rPr>
              <a:t>.: L = P = 5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1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647</TotalTime>
  <Words>224</Words>
  <Application>Microsoft Office PowerPoint</Application>
  <PresentationFormat>Předvádění na obrazovce (4:3)</PresentationFormat>
  <Paragraphs>122</Paragraphs>
  <Slides>6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Aspekt</vt:lpstr>
      <vt:lpstr>Rovnice</vt:lpstr>
      <vt:lpstr>Rovnice s neznámou ve jmenovateli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Rovnice s neznámou ve jmenovateli</dc:title>
  <dc:creator>Vladimíra Trnková</dc:creator>
  <cp:lastModifiedBy>Zastupce Reditele</cp:lastModifiedBy>
  <cp:revision>47</cp:revision>
  <dcterms:created xsi:type="dcterms:W3CDTF">2014-01-26T10:19:57Z</dcterms:created>
  <dcterms:modified xsi:type="dcterms:W3CDTF">2017-02-23T09:38:05Z</dcterms:modified>
</cp:coreProperties>
</file>