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sldIdLst>
    <p:sldId id="256" r:id="rId2"/>
    <p:sldId id="257" r:id="rId3"/>
    <p:sldId id="261" r:id="rId4"/>
    <p:sldId id="259" r:id="rId5"/>
    <p:sldId id="260" r:id="rId6"/>
    <p:sldId id="264" r:id="rId7"/>
    <p:sldId id="265" r:id="rId8"/>
    <p:sldId id="262" r:id="rId9"/>
    <p:sldId id="263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82BA-A3A2-4585-94E1-A29BAEC1DB3F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85735-CF01-4EAC-BEFF-30FA3D5989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762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85735-CF01-4EAC-BEFF-30FA3D59892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4295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2.3.2020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8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i="1" u="sng" dirty="0" smtClean="0">
                <a:solidFill>
                  <a:schemeClr val="accent2"/>
                </a:solidFill>
              </a:rPr>
              <a:t>Orbis </a:t>
            </a:r>
            <a:r>
              <a:rPr lang="cs-CZ" b="1" i="1" u="sng" dirty="0" smtClean="0">
                <a:solidFill>
                  <a:schemeClr val="accent2"/>
                </a:solidFill>
              </a:rPr>
              <a:t>Pictus – Míry a váhy</a:t>
            </a:r>
            <a:endParaRPr lang="cs-CZ" b="1" i="1" u="sng" dirty="0" smtClean="0">
              <a:solidFill>
                <a:schemeClr val="accent2"/>
              </a:solidFill>
            </a:endParaRPr>
          </a:p>
          <a:p>
            <a:endParaRPr lang="cs-CZ" dirty="0" smtClean="0"/>
          </a:p>
          <a:p>
            <a:pPr algn="just"/>
            <a:r>
              <a:rPr lang="cs-CZ" i="1" dirty="0" smtClean="0"/>
              <a:t>Věci v jednom kuse jdoucí měříme na loket(1), tekuté na míru(2), suché na měřice(3). Tíži věcí zkoumáme závažím(4) a váhou (5). Na této bývá hřídel(6), uprostřed něho osa(7), nahoře </a:t>
            </a:r>
            <a:r>
              <a:rPr lang="cs-CZ" i="1" dirty="0" err="1" smtClean="0"/>
              <a:t>klejch</a:t>
            </a:r>
            <a:r>
              <a:rPr lang="cs-CZ" i="1" dirty="0" smtClean="0"/>
              <a:t>(8), v němž se klátí jazýček(9). Z obou stran jsou misky (vážky)(10) visící na provázcích(11). Na přezmenu(12) se váží věci věšíce se na hák(13), závaží(14) naproti ukazuje, zdali jest rovná váha či nic.</a:t>
            </a:r>
            <a:endParaRPr lang="cs-CZ" i="1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90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4" y="2276872"/>
            <a:ext cx="7249312" cy="432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9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accent5"/>
                </a:solidFill>
              </a:rPr>
              <a:t>Adam Michna z Otradovic (1600-1676)</a:t>
            </a:r>
            <a:endParaRPr lang="cs-CZ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5"/>
              </a:solidFill>
            </a:endParaRPr>
          </a:p>
          <a:p>
            <a:r>
              <a:rPr lang="cs-CZ" dirty="0" smtClean="0"/>
              <a:t>hudební skladatel, varhaník, básník</a:t>
            </a:r>
            <a:endParaRPr lang="cs-CZ" dirty="0" smtClean="0"/>
          </a:p>
          <a:p>
            <a:r>
              <a:rPr lang="cs-CZ" u="sng" dirty="0" smtClean="0"/>
              <a:t>dílo:</a:t>
            </a:r>
            <a:r>
              <a:rPr lang="cs-CZ" dirty="0" smtClean="0"/>
              <a:t> Česká mariánská muzika, radostná i žalostná – kancionál (např. ukolébavky = Hajej, můj andílku, vánoční koledy = Chtíc, aby spal)</a:t>
            </a: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581360"/>
            <a:ext cx="1392000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accent5"/>
                </a:solidFill>
              </a:rPr>
              <a:t>Bohuslav Balbín (1621-1688)</a:t>
            </a:r>
            <a:endParaRPr lang="cs-CZ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accent5"/>
              </a:solidFill>
            </a:endParaRPr>
          </a:p>
          <a:p>
            <a:r>
              <a:rPr lang="cs-CZ" dirty="0" smtClean="0"/>
              <a:t>všestranný umělec, český vlastenec</a:t>
            </a:r>
            <a:endParaRPr lang="cs-CZ" dirty="0" smtClean="0"/>
          </a:p>
          <a:p>
            <a:r>
              <a:rPr lang="cs-CZ" u="sng" dirty="0" smtClean="0"/>
              <a:t>dílo:</a:t>
            </a:r>
            <a:r>
              <a:rPr lang="cs-CZ" dirty="0" smtClean="0"/>
              <a:t> Rozprava na obranu jazyka slovanského, zvláště českého – obrana češtiny, kritika germanizace, vydána až v době NO</a:t>
            </a: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185344"/>
            <a:ext cx="1680156" cy="23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p</a:t>
            </a:r>
            <a:r>
              <a:rPr lang="cs-CZ" u="sng" dirty="0" smtClean="0"/>
              <a:t>ojem „baroko“ = řada významů:</a:t>
            </a:r>
            <a:r>
              <a:rPr lang="cs-CZ" dirty="0" smtClean="0"/>
              <a:t> port. nepravidelná perla, </a:t>
            </a:r>
            <a:r>
              <a:rPr lang="cs-CZ" dirty="0" err="1" smtClean="0"/>
              <a:t>it</a:t>
            </a:r>
            <a:r>
              <a:rPr lang="cs-CZ" dirty="0" smtClean="0"/>
              <a:t>. nadměrně složité, fr. zakřivený, vlnitý </a:t>
            </a:r>
          </a:p>
          <a:p>
            <a:r>
              <a:rPr lang="cs-CZ" u="sng" dirty="0"/>
              <a:t>o</a:t>
            </a:r>
            <a:r>
              <a:rPr lang="cs-CZ" u="sng" dirty="0" smtClean="0"/>
              <a:t>d pol. 16. stol. ve Španělsku, v 17. stol. ve zbytku Evropy</a:t>
            </a:r>
          </a:p>
          <a:p>
            <a:r>
              <a:rPr lang="cs-CZ" u="sng" dirty="0" smtClean="0"/>
              <a:t>„opak“ renesance:</a:t>
            </a:r>
            <a:endParaRPr lang="cs-CZ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cs-CZ" b="1" dirty="0" smtClean="0">
                <a:solidFill>
                  <a:schemeClr val="accent1"/>
                </a:solidFill>
              </a:rPr>
              <a:t>nedůvěra v rozum, absolutizace víry</a:t>
            </a:r>
            <a:r>
              <a:rPr lang="cs-CZ" b="1" dirty="0" smtClean="0"/>
              <a:t> (touha po poznání, ale i silná náboženská orientace (smrt cestou do ráje))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accent1"/>
                </a:solidFill>
              </a:rPr>
              <a:t>odvrat od přírody, zaměření na vlastní nitro</a:t>
            </a:r>
          </a:p>
          <a:p>
            <a:pPr lvl="1">
              <a:buFont typeface="Wingdings" panose="05000000000000000000" pitchFamily="2" charset="2"/>
              <a:buChar char="v"/>
            </a:pPr>
            <a:endParaRPr lang="cs-CZ" dirty="0" smtClean="0"/>
          </a:p>
          <a:p>
            <a:pPr lvl="1">
              <a:buFont typeface="Wingdings" panose="05000000000000000000" pitchFamily="2" charset="2"/>
              <a:buChar char="v"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34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200" dirty="0" smtClean="0">
                <a:solidFill>
                  <a:schemeClr val="accent1"/>
                </a:solidFill>
              </a:rPr>
              <a:t>mysticismus, tajemnost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2200" dirty="0" smtClean="0">
                <a:solidFill>
                  <a:schemeClr val="accent1"/>
                </a:solidFill>
              </a:rPr>
              <a:t>velká citovost</a:t>
            </a:r>
            <a:r>
              <a:rPr lang="cs-CZ" sz="2200" dirty="0" smtClean="0"/>
              <a:t> (působení na věřící)</a:t>
            </a:r>
          </a:p>
          <a:p>
            <a:pPr marL="365760" lvl="1">
              <a:buFont typeface="Wingdings" pitchFamily="2" charset="2"/>
              <a:buChar char="v"/>
            </a:pPr>
            <a:r>
              <a:rPr lang="cs-CZ" dirty="0">
                <a:solidFill>
                  <a:schemeClr val="accent1"/>
                </a:solidFill>
              </a:rPr>
              <a:t>velkolepost</a:t>
            </a:r>
            <a:r>
              <a:rPr lang="cs-CZ" dirty="0"/>
              <a:t> (snaha překvapit a ohromit člověka, okázalá nádhera, drahé materiály (bohatství církve x nicotnost člověka</a:t>
            </a:r>
            <a:r>
              <a:rPr lang="cs-CZ" dirty="0" smtClean="0"/>
              <a:t>)</a:t>
            </a:r>
          </a:p>
          <a:p>
            <a:pPr marL="365760" lvl="1">
              <a:buFont typeface="Wingdings" pitchFamily="2" charset="2"/>
              <a:buChar char="v"/>
            </a:pPr>
            <a:r>
              <a:rPr lang="cs-CZ" dirty="0">
                <a:solidFill>
                  <a:schemeClr val="accent1"/>
                </a:solidFill>
              </a:rPr>
              <a:t>dramatičnost a kontrast</a:t>
            </a:r>
            <a:r>
              <a:rPr lang="cs-CZ" dirty="0"/>
              <a:t> (dobro x zlo, milostivý Bůh, krutý ďábel, nádhera chrámů x chudoba člověka, nadpozemský ráj x hrůzy </a:t>
            </a:r>
            <a:r>
              <a:rPr lang="cs-CZ" dirty="0" smtClean="0"/>
              <a:t>válek)</a:t>
            </a:r>
            <a:endParaRPr lang="cs-CZ" dirty="0"/>
          </a:p>
          <a:p>
            <a:pPr marL="365760" lvl="1">
              <a:buFont typeface="Wingdings" pitchFamily="2" charset="2"/>
              <a:buChar char="v"/>
            </a:pPr>
            <a:r>
              <a:rPr lang="cs-CZ" dirty="0">
                <a:solidFill>
                  <a:schemeClr val="accent1"/>
                </a:solidFill>
              </a:rPr>
              <a:t>naturalismus</a:t>
            </a:r>
            <a:r>
              <a:rPr lang="cs-CZ" dirty="0"/>
              <a:t> (blaženost x utrpení Krista a světců</a:t>
            </a:r>
            <a:r>
              <a:rPr lang="cs-CZ" dirty="0" smtClean="0"/>
              <a:t>)</a:t>
            </a:r>
            <a:endParaRPr lang="cs-CZ" u="sng" dirty="0"/>
          </a:p>
          <a:p>
            <a:pPr marL="365760" lvl="1">
              <a:buFont typeface="Wingdings" pitchFamily="2" charset="2"/>
              <a:buChar char="v"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60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b="1" dirty="0" smtClean="0"/>
              <a:t>Hlavní autoři:</a:t>
            </a:r>
          </a:p>
          <a:p>
            <a:pPr marL="0" indent="0">
              <a:buNone/>
            </a:pPr>
            <a:endParaRPr lang="cs-CZ" b="1" dirty="0" smtClean="0"/>
          </a:p>
          <a:p>
            <a:r>
              <a:rPr lang="cs-CZ" dirty="0" err="1" smtClean="0">
                <a:solidFill>
                  <a:schemeClr val="accent5"/>
                </a:solidFill>
              </a:rPr>
              <a:t>Torquato</a:t>
            </a:r>
            <a:r>
              <a:rPr lang="cs-CZ" dirty="0" smtClean="0">
                <a:solidFill>
                  <a:schemeClr val="accent5"/>
                </a:solidFill>
              </a:rPr>
              <a:t> </a:t>
            </a:r>
            <a:r>
              <a:rPr lang="cs-CZ" dirty="0" err="1">
                <a:solidFill>
                  <a:schemeClr val="accent5"/>
                </a:solidFill>
              </a:rPr>
              <a:t>Tasso</a:t>
            </a:r>
            <a:r>
              <a:rPr lang="cs-CZ" dirty="0">
                <a:solidFill>
                  <a:schemeClr val="accent5"/>
                </a:solidFill>
              </a:rPr>
              <a:t> [</a:t>
            </a:r>
            <a:r>
              <a:rPr lang="cs-CZ" dirty="0" err="1">
                <a:solidFill>
                  <a:schemeClr val="accent5"/>
                </a:solidFill>
              </a:rPr>
              <a:t>torkváto</a:t>
            </a:r>
            <a:r>
              <a:rPr lang="cs-CZ" dirty="0">
                <a:solidFill>
                  <a:schemeClr val="accent5"/>
                </a:solidFill>
              </a:rPr>
              <a:t> </a:t>
            </a:r>
            <a:r>
              <a:rPr lang="cs-CZ" dirty="0" err="1" smtClean="0">
                <a:solidFill>
                  <a:schemeClr val="accent5"/>
                </a:solidFill>
              </a:rPr>
              <a:t>taso</a:t>
            </a:r>
            <a:r>
              <a:rPr lang="cs-CZ" dirty="0" smtClean="0">
                <a:solidFill>
                  <a:schemeClr val="accent5"/>
                </a:solidFill>
              </a:rPr>
              <a:t>] </a:t>
            </a:r>
            <a:r>
              <a:rPr lang="cs-CZ" dirty="0" err="1" smtClean="0">
                <a:solidFill>
                  <a:schemeClr val="accent5"/>
                </a:solidFill>
              </a:rPr>
              <a:t>It</a:t>
            </a:r>
            <a:r>
              <a:rPr lang="cs-CZ" dirty="0" smtClean="0">
                <a:solidFill>
                  <a:schemeClr val="accent5"/>
                </a:solidFill>
              </a:rPr>
              <a:t>. (1544-1595)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1" u="sng" dirty="0" smtClean="0"/>
              <a:t>Osvobozený Jeruzalém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obléhání Jeruzaléma na přelomu 11. a 12. stol.</a:t>
            </a:r>
          </a:p>
          <a:p>
            <a:r>
              <a:rPr lang="cs-CZ" dirty="0" smtClean="0">
                <a:solidFill>
                  <a:schemeClr val="accent5"/>
                </a:solidFill>
              </a:rPr>
              <a:t>John </a:t>
            </a:r>
            <a:r>
              <a:rPr lang="cs-CZ" dirty="0" err="1" smtClean="0">
                <a:solidFill>
                  <a:schemeClr val="accent5"/>
                </a:solidFill>
              </a:rPr>
              <a:t>Milton</a:t>
            </a:r>
            <a:r>
              <a:rPr lang="cs-CZ" dirty="0" smtClean="0">
                <a:solidFill>
                  <a:schemeClr val="accent5"/>
                </a:solidFill>
              </a:rPr>
              <a:t> [</a:t>
            </a:r>
            <a:r>
              <a:rPr lang="cs-CZ" dirty="0" err="1" smtClean="0">
                <a:solidFill>
                  <a:schemeClr val="accent5"/>
                </a:solidFill>
              </a:rPr>
              <a:t>džon</a:t>
            </a:r>
            <a:r>
              <a:rPr lang="cs-CZ" dirty="0" smtClean="0">
                <a:solidFill>
                  <a:schemeClr val="accent5"/>
                </a:solidFill>
              </a:rPr>
              <a:t> </a:t>
            </a:r>
            <a:r>
              <a:rPr lang="cs-CZ" dirty="0" err="1" smtClean="0">
                <a:solidFill>
                  <a:schemeClr val="accent5"/>
                </a:solidFill>
              </a:rPr>
              <a:t>miltn</a:t>
            </a:r>
            <a:r>
              <a:rPr lang="cs-CZ" dirty="0" smtClean="0">
                <a:solidFill>
                  <a:schemeClr val="accent5"/>
                </a:solidFill>
              </a:rPr>
              <a:t>] </a:t>
            </a:r>
            <a:r>
              <a:rPr lang="cs-CZ" dirty="0" err="1" smtClean="0">
                <a:solidFill>
                  <a:schemeClr val="accent5"/>
                </a:solidFill>
              </a:rPr>
              <a:t>Ang</a:t>
            </a:r>
            <a:r>
              <a:rPr lang="cs-CZ" dirty="0" smtClean="0">
                <a:solidFill>
                  <a:schemeClr val="accent5"/>
                </a:solidFill>
              </a:rPr>
              <a:t>. (1608-1674)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1" u="sng" dirty="0" smtClean="0"/>
              <a:t>Ztracený ráj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příběh vyhnání z ráje/obecný příběh o pádu člověka</a:t>
            </a:r>
          </a:p>
          <a:p>
            <a:r>
              <a:rPr lang="cs-CZ" dirty="0" smtClean="0">
                <a:solidFill>
                  <a:schemeClr val="accent5"/>
                </a:solidFill>
              </a:rPr>
              <a:t>H. J. </a:t>
            </a:r>
            <a:r>
              <a:rPr lang="cs-CZ" dirty="0" err="1" smtClean="0">
                <a:solidFill>
                  <a:schemeClr val="accent5"/>
                </a:solidFill>
              </a:rPr>
              <a:t>Christoffel</a:t>
            </a:r>
            <a:r>
              <a:rPr lang="cs-CZ" dirty="0" smtClean="0">
                <a:solidFill>
                  <a:schemeClr val="accent5"/>
                </a:solidFill>
              </a:rPr>
              <a:t> von </a:t>
            </a:r>
            <a:r>
              <a:rPr lang="cs-CZ" dirty="0" err="1" smtClean="0">
                <a:solidFill>
                  <a:schemeClr val="accent5"/>
                </a:solidFill>
              </a:rPr>
              <a:t>Grimmelshausen</a:t>
            </a:r>
            <a:r>
              <a:rPr lang="cs-CZ" dirty="0" smtClean="0">
                <a:solidFill>
                  <a:schemeClr val="accent5"/>
                </a:solidFill>
              </a:rPr>
              <a:t> Něm. (1621-1676)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b="1" i="1" u="sng" dirty="0" smtClean="0"/>
              <a:t>Dobrodružný </a:t>
            </a:r>
            <a:r>
              <a:rPr lang="cs-CZ" b="1" i="1" u="sng" dirty="0" err="1" smtClean="0"/>
              <a:t>Simplicius</a:t>
            </a:r>
            <a:r>
              <a:rPr lang="cs-CZ" b="1" i="1" u="sng" dirty="0" smtClean="0"/>
              <a:t> </a:t>
            </a:r>
            <a:r>
              <a:rPr lang="cs-CZ" b="1" i="1" u="sng" dirty="0" err="1" smtClean="0"/>
              <a:t>Simlpicissimus</a:t>
            </a:r>
            <a:endParaRPr lang="cs-CZ" b="1" i="1" u="sng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příběh naivního hrdiny procházejícího válčící Evropou</a:t>
            </a:r>
            <a:endParaRPr lang="cs-CZ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24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92896"/>
            <a:ext cx="2274300" cy="342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492896"/>
            <a:ext cx="2718900" cy="34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716" y="2492896"/>
            <a:ext cx="2771750" cy="34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91580" y="60932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u="sng" dirty="0" err="1" smtClean="0"/>
              <a:t>Torquato</a:t>
            </a:r>
            <a:r>
              <a:rPr lang="cs-CZ" b="1" i="1" u="sng" dirty="0" smtClean="0"/>
              <a:t> </a:t>
            </a:r>
            <a:r>
              <a:rPr lang="cs-CZ" b="1" i="1" u="sng" dirty="0" err="1" smtClean="0"/>
              <a:t>Tasso,John</a:t>
            </a:r>
            <a:r>
              <a:rPr lang="cs-CZ" b="1" i="1" u="sng" dirty="0" smtClean="0"/>
              <a:t> </a:t>
            </a:r>
            <a:r>
              <a:rPr lang="cs-CZ" b="1" i="1" u="sng" dirty="0" err="1" smtClean="0"/>
              <a:t>Milton</a:t>
            </a:r>
            <a:r>
              <a:rPr lang="cs-CZ" b="1" i="1" u="sng" dirty="0" smtClean="0"/>
              <a:t>, </a:t>
            </a:r>
            <a:r>
              <a:rPr lang="cs-CZ" b="1" i="1" u="sng" dirty="0"/>
              <a:t>H. J. </a:t>
            </a:r>
            <a:r>
              <a:rPr lang="cs-CZ" b="1" i="1" u="sng" dirty="0" err="1"/>
              <a:t>Christoffel</a:t>
            </a:r>
            <a:r>
              <a:rPr lang="cs-CZ" b="1" i="1" u="sng" dirty="0"/>
              <a:t> von </a:t>
            </a:r>
            <a:r>
              <a:rPr lang="cs-CZ" b="1" i="1" u="sng" dirty="0" err="1"/>
              <a:t>Grimmelshausen</a:t>
            </a:r>
            <a:endParaRPr lang="cs-CZ" b="1" i="1" u="sng" dirty="0"/>
          </a:p>
        </p:txBody>
      </p:sp>
    </p:spTree>
    <p:extLst>
      <p:ext uri="{BB962C8B-B14F-4D97-AF65-F5344CB8AC3E}">
        <p14:creationId xmlns:p14="http://schemas.microsoft.com/office/powerpoint/2010/main" val="293169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accent5"/>
                </a:solidFill>
              </a:rPr>
              <a:t>Jan Ámos Komenský (1592-1670)</a:t>
            </a:r>
          </a:p>
          <a:p>
            <a:pPr marL="0" indent="0">
              <a:buNone/>
            </a:pPr>
            <a:endParaRPr lang="cs-CZ" dirty="0" smtClean="0">
              <a:solidFill>
                <a:schemeClr val="accent5"/>
              </a:solidFill>
            </a:endParaRPr>
          </a:p>
          <a:p>
            <a:r>
              <a:rPr lang="cs-CZ" u="sng" dirty="0" smtClean="0"/>
              <a:t>„</a:t>
            </a:r>
            <a:r>
              <a:rPr lang="cs-CZ" u="sng" dirty="0" err="1" smtClean="0"/>
              <a:t>schola</a:t>
            </a:r>
            <a:r>
              <a:rPr lang="cs-CZ" u="sng" dirty="0" smtClean="0"/>
              <a:t> </a:t>
            </a:r>
            <a:r>
              <a:rPr lang="cs-CZ" u="sng" dirty="0" err="1" smtClean="0"/>
              <a:t>ludus</a:t>
            </a:r>
            <a:r>
              <a:rPr lang="cs-CZ" u="sng" dirty="0" smtClean="0"/>
              <a:t> – škola hrou“</a:t>
            </a:r>
          </a:p>
          <a:p>
            <a:r>
              <a:rPr lang="cs-CZ" u="sng" dirty="0" smtClean="0"/>
              <a:t>komplexní úvahy o vzdělávání</a:t>
            </a:r>
            <a:r>
              <a:rPr lang="cs-CZ" dirty="0" smtClean="0"/>
              <a:t> – poznání světa, poznání vlastního ducha, povznesení k bohu</a:t>
            </a:r>
          </a:p>
          <a:p>
            <a:r>
              <a:rPr lang="cs-CZ" dirty="0" smtClean="0"/>
              <a:t>vzdělání jako příprava na život (odklon od klášterního drilu s rákoskou)</a:t>
            </a:r>
          </a:p>
          <a:p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96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924" y="2421336"/>
            <a:ext cx="3564152" cy="4032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4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34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i="1" u="sng" dirty="0" smtClean="0"/>
              <a:t>Orbis Pictus</a:t>
            </a:r>
          </a:p>
          <a:p>
            <a:endParaRPr lang="cs-CZ" dirty="0" smtClean="0"/>
          </a:p>
          <a:p>
            <a:r>
              <a:rPr lang="cs-CZ" dirty="0" smtClean="0"/>
              <a:t>vlastivědná učebnice o světě kolem nás, 150 kapitol o různých tématech (země, nebe, zahradní rostliny, výroba medu, bitva na moři ad.)</a:t>
            </a:r>
          </a:p>
          <a:p>
            <a:r>
              <a:rPr lang="cs-CZ" dirty="0" smtClean="0"/>
              <a:t>přelom ve světové literatuře – učebnice s ilustracemi, ke každé z nich 4 sloupce s vysvětlením ve 4 jazycích</a:t>
            </a:r>
          </a:p>
          <a:p>
            <a:r>
              <a:rPr lang="cs-CZ" dirty="0" smtClean="0"/>
              <a:t>celosvětový hit – překlady do perštiny či islandštiny</a:t>
            </a:r>
          </a:p>
          <a:p>
            <a:r>
              <a:rPr lang="cs-CZ" dirty="0" smtClean="0"/>
              <a:t>kniha </a:t>
            </a:r>
            <a:r>
              <a:rPr lang="cs-CZ" dirty="0" smtClean="0"/>
              <a:t>na úrovni dnešního </a:t>
            </a:r>
            <a:r>
              <a:rPr lang="cs-CZ" dirty="0" err="1" smtClean="0"/>
              <a:t>Harryho</a:t>
            </a:r>
            <a:r>
              <a:rPr lang="cs-CZ" dirty="0" smtClean="0"/>
              <a:t> </a:t>
            </a:r>
            <a:r>
              <a:rPr lang="cs-CZ" dirty="0" err="1" smtClean="0"/>
              <a:t>Pottera</a:t>
            </a: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01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Barokní literatura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040" y="2247900"/>
            <a:ext cx="3199921" cy="4428000"/>
          </a:xfr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8134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vrdý obal">
  <a:themeElements>
    <a:clrScheme name="Tvrdý obal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Tvrdý obal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vrdý obal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406</TotalTime>
  <Words>526</Words>
  <Application>Microsoft Office PowerPoint</Application>
  <PresentationFormat>Předvádění na obrazovce (4:3)</PresentationFormat>
  <Paragraphs>71</Paragraphs>
  <Slides>13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Tvrdý obal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  <vt:lpstr>Barokní literatura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17. a 18. století</dc:title>
  <dc:creator>Ucitel13</dc:creator>
  <cp:lastModifiedBy>Tomáš Kimmel</cp:lastModifiedBy>
  <cp:revision>39</cp:revision>
  <dcterms:created xsi:type="dcterms:W3CDTF">2019-10-05T08:00:50Z</dcterms:created>
  <dcterms:modified xsi:type="dcterms:W3CDTF">2020-03-02T22:45:41Z</dcterms:modified>
</cp:coreProperties>
</file>