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24" autoAdjust="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27.1.2015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27.1.2015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27.1.2015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27.1.2015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27.1.2015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27.1.2015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27.1.2015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27.1.2015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27.1.2015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27.1.2015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BAFB1-E529-4740-B900-BC22CC30CE2B}" type="datetimeFigureOut">
              <a:rPr lang="cs-CZ" smtClean="0"/>
              <a:t>27.1.2015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A5BAFB1-E529-4740-B900-BC22CC30CE2B}" type="datetimeFigureOut">
              <a:rPr lang="cs-CZ" smtClean="0"/>
              <a:t>27.1.2015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E17C5D9-0A54-48C2-9E19-F6CACD0EB63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Rovnice s neznámou ve jmenovateli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1. Opakování rovnic se zlomky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139952" y="5884686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Autor: Mgr. Vladimíra Trnková, ZŠ Lhenice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90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12160" y="533400"/>
            <a:ext cx="2498424" cy="9144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Ekvivalentní úpravy rovnic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868143" y="1447802"/>
            <a:ext cx="2642503" cy="4206112"/>
          </a:xfrm>
        </p:spPr>
        <p:txBody>
          <a:bodyPr>
            <a:normAutofit lnSpcReduction="10000"/>
          </a:bodyPr>
          <a:lstStyle/>
          <a:p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U2 - 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kořen rovnice se nezmění, 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násobíme-li (dělíme-li) </a:t>
            </a:r>
            <a:r>
              <a:rPr lang="cs-CZ" sz="1600" u="sng" dirty="0" smtClean="0">
                <a:solidFill>
                  <a:schemeClr val="accent1">
                    <a:lumMod val="75000"/>
                  </a:schemeClr>
                </a:solidFill>
              </a:rPr>
              <a:t>obě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 strany 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rovnice 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stejným výrazem různým od nuly.</a:t>
            </a:r>
          </a:p>
          <a:p>
            <a:endParaRPr lang="cs-CZ" sz="1600" dirty="0" smtClean="0"/>
          </a:p>
          <a:p>
            <a:r>
              <a:rPr lang="cs-CZ" sz="1600" dirty="0">
                <a:solidFill>
                  <a:srgbClr val="00B050"/>
                </a:solidFill>
              </a:rPr>
              <a:t>U1 – kořen rovnice se </a:t>
            </a:r>
            <a:r>
              <a:rPr lang="cs-CZ" sz="1600" dirty="0" smtClean="0">
                <a:solidFill>
                  <a:srgbClr val="00B050"/>
                </a:solidFill>
              </a:rPr>
              <a:t>nezmění, odečteme-li</a:t>
            </a:r>
            <a:r>
              <a:rPr lang="cs-CZ" sz="1600" u="sng" dirty="0" smtClean="0">
                <a:solidFill>
                  <a:srgbClr val="00B050"/>
                </a:solidFill>
              </a:rPr>
              <a:t> od obou </a:t>
            </a:r>
            <a:r>
              <a:rPr lang="cs-CZ" sz="1600" dirty="0" smtClean="0">
                <a:solidFill>
                  <a:srgbClr val="00B050"/>
                </a:solidFill>
              </a:rPr>
              <a:t>stran </a:t>
            </a:r>
            <a:r>
              <a:rPr lang="cs-CZ" sz="1600" dirty="0">
                <a:solidFill>
                  <a:srgbClr val="00B050"/>
                </a:solidFill>
              </a:rPr>
              <a:t>rovnice stejný výraz.</a:t>
            </a:r>
          </a:p>
          <a:p>
            <a:endParaRPr lang="cs-CZ" sz="1600" dirty="0" smtClean="0"/>
          </a:p>
          <a:p>
            <a:endParaRPr lang="cs-CZ" sz="1600" dirty="0"/>
          </a:p>
          <a:p>
            <a:r>
              <a:rPr lang="cs-CZ" sz="1600" dirty="0" smtClean="0">
                <a:solidFill>
                  <a:srgbClr val="0070C0"/>
                </a:solidFill>
              </a:rPr>
              <a:t>Zkouška: </a:t>
            </a:r>
            <a:r>
              <a:rPr lang="cs-CZ" sz="1600" u="sng" dirty="0" smtClean="0">
                <a:solidFill>
                  <a:srgbClr val="0070C0"/>
                </a:solidFill>
              </a:rPr>
              <a:t>dosazuj za proměnnou do původní rovnice</a:t>
            </a:r>
            <a:r>
              <a:rPr lang="cs-CZ" sz="16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cs-CZ" sz="1600" dirty="0" smtClean="0">
                <a:solidFill>
                  <a:srgbClr val="0070C0"/>
                </a:solidFill>
              </a:rPr>
              <a:t>Porovnej L a P.</a:t>
            </a:r>
            <a:endParaRPr lang="cs-CZ" sz="1600" dirty="0">
              <a:solidFill>
                <a:srgbClr val="0070C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476672"/>
            <a:ext cx="5106772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Př. 1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1800" i="1" dirty="0" smtClean="0"/>
              <a:t>3x + 4x + 60 = 12x</a:t>
            </a:r>
          </a:p>
          <a:p>
            <a:pPr marL="0" indent="0">
              <a:buNone/>
            </a:pPr>
            <a:r>
              <a:rPr lang="cs-CZ" sz="1800" i="1" dirty="0" smtClean="0"/>
              <a:t>7x + 60 = 12x / -7x</a:t>
            </a:r>
          </a:p>
          <a:p>
            <a:pPr marL="0" indent="0">
              <a:buNone/>
            </a:pPr>
            <a:r>
              <a:rPr lang="cs-CZ" sz="1800" i="1" dirty="0" smtClean="0"/>
              <a:t>60 = 5x</a:t>
            </a:r>
          </a:p>
          <a:p>
            <a:pPr marL="0" indent="0">
              <a:buNone/>
            </a:pPr>
            <a:r>
              <a:rPr lang="cs-CZ" sz="1800" i="1" dirty="0" smtClean="0"/>
              <a:t>5x = 60 / :5</a:t>
            </a:r>
          </a:p>
          <a:p>
            <a:pPr marL="0" indent="0">
              <a:buNone/>
            </a:pPr>
            <a:r>
              <a:rPr lang="cs-CZ" sz="1800" i="1" u="sng" dirty="0" smtClean="0"/>
              <a:t>x = 12</a:t>
            </a:r>
          </a:p>
          <a:p>
            <a:pPr marL="0" indent="0">
              <a:buNone/>
            </a:pPr>
            <a:endParaRPr lang="cs-CZ" sz="1800" i="1" u="sng" dirty="0" smtClean="0"/>
          </a:p>
          <a:p>
            <a:pPr marL="0" indent="0">
              <a:buNone/>
            </a:pPr>
            <a:r>
              <a:rPr lang="cs-CZ" sz="1800" dirty="0" smtClean="0"/>
              <a:t>Zkouška: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L = 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P = </a:t>
            </a:r>
            <a:r>
              <a:rPr lang="cs-CZ" sz="1600" dirty="0" smtClean="0"/>
              <a:t>12		</a:t>
            </a:r>
            <a:r>
              <a:rPr lang="cs-CZ" sz="1600" u="sng" dirty="0" smtClean="0"/>
              <a:t>L = P</a:t>
            </a:r>
            <a:endParaRPr lang="cs-CZ" sz="1600" u="sng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01286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Rovnice" r:id="rId3" imgW="114120" imgH="215640" progId="Equation.3">
                  <p:embed/>
                </p:oleObj>
              </mc:Choice>
              <mc:Fallback>
                <p:oleObj name="Rovnice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868411"/>
              </p:ext>
            </p:extLst>
          </p:nvPr>
        </p:nvGraphicFramePr>
        <p:xfrm>
          <a:off x="899592" y="1556792"/>
          <a:ext cx="22288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Rovnice" r:id="rId5" imgW="1091880" imgH="393480" progId="Equation.3">
                  <p:embed/>
                </p:oleObj>
              </mc:Choice>
              <mc:Fallback>
                <p:oleObj name="Rovnice" r:id="rId5" imgW="1091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9592" y="1556792"/>
                        <a:ext cx="2228850" cy="75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aoblený obdélníkový popisek 6"/>
          <p:cNvSpPr/>
          <p:nvPr/>
        </p:nvSpPr>
        <p:spPr>
          <a:xfrm>
            <a:off x="2771800" y="620688"/>
            <a:ext cx="2952328" cy="1080120"/>
          </a:xfrm>
          <a:prstGeom prst="wedgeRoundRectCallout">
            <a:avLst>
              <a:gd name="adj1" fmla="val -39364"/>
              <a:gd name="adj2" fmla="val 7274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Rovnici násobíme nejmenším spol. násobkem všech jmenovatelů</a:t>
            </a:r>
            <a:endParaRPr lang="cs-CZ" sz="1400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523501"/>
              </p:ext>
            </p:extLst>
          </p:nvPr>
        </p:nvGraphicFramePr>
        <p:xfrm>
          <a:off x="1403648" y="4797152"/>
          <a:ext cx="239717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Rovnice" r:id="rId7" imgW="1638000" imgH="393480" progId="Equation.3">
                  <p:embed/>
                </p:oleObj>
              </mc:Choice>
              <mc:Fallback>
                <p:oleObj name="Rovnice" r:id="rId7" imgW="1638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03648" y="4797152"/>
                        <a:ext cx="2397170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Přímá spojnice se šipkou 10"/>
          <p:cNvCxnSpPr/>
          <p:nvPr/>
        </p:nvCxnSpPr>
        <p:spPr>
          <a:xfrm flipH="1">
            <a:off x="3131840" y="1988840"/>
            <a:ext cx="280831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2483768" y="2276872"/>
            <a:ext cx="345638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3347864" y="2996952"/>
            <a:ext cx="2592288" cy="7920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2195736" y="4725144"/>
            <a:ext cx="3744416" cy="21602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>
            <a:off x="3347864" y="5157192"/>
            <a:ext cx="2592288" cy="50405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43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5076056" y="836712"/>
            <a:ext cx="3096344" cy="23762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Podle Př.1 procvičuj řešení rovnic se zlomky</a:t>
            </a:r>
            <a:br>
              <a:rPr lang="cs-CZ" sz="2400" dirty="0"/>
            </a:br>
            <a:endParaRPr lang="cs-CZ" sz="2400" dirty="0"/>
          </a:p>
        </p:txBody>
      </p:sp>
      <p:graphicFrame>
        <p:nvGraphicFramePr>
          <p:cNvPr id="6" name="Zástupný symbol pro obsah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667750"/>
              </p:ext>
            </p:extLst>
          </p:nvPr>
        </p:nvGraphicFramePr>
        <p:xfrm>
          <a:off x="755576" y="836712"/>
          <a:ext cx="2159719" cy="3851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Rovnice" r:id="rId3" imgW="939600" imgH="1676160" progId="Equation.3">
                  <p:embed/>
                </p:oleObj>
              </mc:Choice>
              <mc:Fallback>
                <p:oleObj name="Rovnice" r:id="rId3" imgW="939600" imgH="1676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576" y="836712"/>
                        <a:ext cx="2159719" cy="3851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076056" y="1124744"/>
            <a:ext cx="3096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</a:p>
          <a:p>
            <a:pPr marL="342900" indent="-342900">
              <a:buAutoNum type="alphaLcParenR"/>
            </a:pPr>
            <a:r>
              <a:rPr lang="cs-CZ" i="1" dirty="0" smtClean="0"/>
              <a:t>y = -3; L = P = -2,5</a:t>
            </a:r>
          </a:p>
          <a:p>
            <a:pPr marL="342900" indent="-342900">
              <a:buAutoNum type="alphaLcParenR"/>
            </a:pPr>
            <a:endParaRPr lang="cs-CZ" i="1" dirty="0"/>
          </a:p>
          <a:p>
            <a:pPr marL="342900" indent="-342900">
              <a:buAutoNum type="alphaLcParenR"/>
            </a:pPr>
            <a:r>
              <a:rPr lang="cs-CZ" i="1" dirty="0" smtClean="0"/>
              <a:t>z = -4; L = P = -3</a:t>
            </a:r>
          </a:p>
          <a:p>
            <a:pPr marL="342900" indent="-342900">
              <a:buAutoNum type="alphaLcParenR"/>
            </a:pPr>
            <a:endParaRPr lang="cs-CZ" i="1" dirty="0"/>
          </a:p>
          <a:p>
            <a:pPr marL="342900" indent="-342900">
              <a:buAutoNum type="alphaLcParenR"/>
            </a:pPr>
            <a:r>
              <a:rPr lang="cs-CZ" i="1" dirty="0" smtClean="0"/>
              <a:t>v = -5; L = P = </a:t>
            </a:r>
            <a:endParaRPr lang="cs-CZ" i="1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152417"/>
              </p:ext>
            </p:extLst>
          </p:nvPr>
        </p:nvGraphicFramePr>
        <p:xfrm>
          <a:off x="7308304" y="2348880"/>
          <a:ext cx="504056" cy="625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Rovnice" r:id="rId5" imgW="317160" imgH="393480" progId="Equation.3">
                  <p:embed/>
                </p:oleObj>
              </mc:Choice>
              <mc:Fallback>
                <p:oleObj name="Rovnice" r:id="rId5" imgW="3171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08304" y="2348880"/>
                        <a:ext cx="504056" cy="6250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612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652120" y="533400"/>
            <a:ext cx="2858464" cy="7353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Postup řešení rovnice se zlomky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2"/>
          </p:nvPr>
        </p:nvSpPr>
        <p:spPr>
          <a:xfrm>
            <a:off x="5724127" y="1492118"/>
            <a:ext cx="2786519" cy="4206112"/>
          </a:xfrm>
        </p:spPr>
        <p:txBody>
          <a:bodyPr>
            <a:normAutofit/>
          </a:bodyPr>
          <a:lstStyle/>
          <a:p>
            <a:pPr marL="361188" indent="-342900">
              <a:buFont typeface="+mj-lt"/>
              <a:buAutoNum type="arabicPeriod"/>
            </a:pPr>
            <a:r>
              <a:rPr lang="cs-CZ" sz="1600" dirty="0" smtClean="0">
                <a:solidFill>
                  <a:srgbClr val="00B050"/>
                </a:solidFill>
              </a:rPr>
              <a:t>Roznásob závorky.</a:t>
            </a:r>
          </a:p>
          <a:p>
            <a:pPr marL="361188" indent="-342900">
              <a:buFont typeface="+mj-lt"/>
              <a:buAutoNum type="arabicPeriod"/>
            </a:pPr>
            <a:endParaRPr lang="cs-CZ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61188" indent="-342900">
              <a:buFont typeface="+mj-lt"/>
              <a:buAutoNum type="arabicPeriod"/>
            </a:pP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Odstraň zlomky vynásobením obou stran rovnice nejmenším spol. jmenovatelem.</a:t>
            </a:r>
          </a:p>
          <a:p>
            <a:pPr marL="361188" indent="-342900">
              <a:buFont typeface="+mj-lt"/>
              <a:buAutoNum type="arabicPeriod"/>
            </a:pPr>
            <a:endParaRPr lang="cs-CZ" sz="1600" dirty="0" smtClean="0"/>
          </a:p>
          <a:p>
            <a:pPr marL="361188" indent="-342900">
              <a:buFont typeface="+mj-lt"/>
              <a:buAutoNum type="arabicPeriod"/>
            </a:pPr>
            <a:r>
              <a:rPr lang="cs-CZ" sz="1600" dirty="0" smtClean="0">
                <a:solidFill>
                  <a:srgbClr val="0070C0"/>
                </a:solidFill>
              </a:rPr>
              <a:t>Vyřeš rovnici – vypočti neznámou.</a:t>
            </a:r>
          </a:p>
          <a:p>
            <a:pPr marL="361188" indent="-342900">
              <a:buFont typeface="+mj-lt"/>
              <a:buAutoNum type="arabicPeriod"/>
            </a:pPr>
            <a:endParaRPr lang="cs-CZ" sz="1600" dirty="0" smtClean="0"/>
          </a:p>
          <a:p>
            <a:pPr marL="361188" indent="-342900">
              <a:buFont typeface="+mj-lt"/>
              <a:buAutoNum type="arabicPeriod"/>
            </a:pPr>
            <a:r>
              <a:rPr lang="cs-CZ" sz="1600" dirty="0" smtClean="0">
                <a:solidFill>
                  <a:srgbClr val="FF0000"/>
                </a:solidFill>
              </a:rPr>
              <a:t>Proveď zkoušku dosazením do původní rovnice.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551690" y="548680"/>
            <a:ext cx="5184576" cy="532859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Př. </a:t>
            </a:r>
            <a:r>
              <a:rPr lang="cs-CZ" dirty="0" smtClean="0"/>
              <a:t>2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800" dirty="0" smtClean="0"/>
              <a:t>Zkouška: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285789"/>
              </p:ext>
            </p:extLst>
          </p:nvPr>
        </p:nvGraphicFramePr>
        <p:xfrm>
          <a:off x="481664" y="1196752"/>
          <a:ext cx="337025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Rovnice" r:id="rId3" imgW="1485720" imgH="393480" progId="Equation.3">
                  <p:embed/>
                </p:oleObj>
              </mc:Choice>
              <mc:Fallback>
                <p:oleObj name="Rovnice" r:id="rId3" imgW="14857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1664" y="1196752"/>
                        <a:ext cx="3370256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182738"/>
              </p:ext>
            </p:extLst>
          </p:nvPr>
        </p:nvGraphicFramePr>
        <p:xfrm>
          <a:off x="2123728" y="4293096"/>
          <a:ext cx="3384376" cy="1460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Rovnice" r:id="rId5" imgW="2882880" imgH="1028520" progId="Equation.3">
                  <p:embed/>
                </p:oleObj>
              </mc:Choice>
              <mc:Fallback>
                <p:oleObj name="Rovnice" r:id="rId5" imgW="2882880" imgH="1028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23728" y="4293096"/>
                        <a:ext cx="3384376" cy="1460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Přímá spojnice se šipkou 11"/>
          <p:cNvCxnSpPr/>
          <p:nvPr/>
        </p:nvCxnSpPr>
        <p:spPr>
          <a:xfrm flipH="1">
            <a:off x="3563888" y="1700808"/>
            <a:ext cx="2223578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 flipV="1">
            <a:off x="3419872" y="2348880"/>
            <a:ext cx="2520280" cy="28803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 flipV="1">
            <a:off x="2051720" y="3573016"/>
            <a:ext cx="3684546" cy="14401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>
            <a:off x="5076056" y="4581128"/>
            <a:ext cx="864096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717448"/>
              </p:ext>
            </p:extLst>
          </p:nvPr>
        </p:nvGraphicFramePr>
        <p:xfrm>
          <a:off x="597493" y="1890415"/>
          <a:ext cx="2841505" cy="746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Rovnice" r:id="rId7" imgW="1498320" imgH="393480" progId="Equation.3">
                  <p:embed/>
                </p:oleObj>
              </mc:Choice>
              <mc:Fallback>
                <p:oleObj name="Rovnice" r:id="rId7" imgW="14983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7493" y="1890415"/>
                        <a:ext cx="2841505" cy="746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k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631406"/>
              </p:ext>
            </p:extLst>
          </p:nvPr>
        </p:nvGraphicFramePr>
        <p:xfrm>
          <a:off x="772034" y="2636912"/>
          <a:ext cx="2791854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Rovnice" r:id="rId9" imgW="1498320" imgH="888840" progId="Equation.3">
                  <p:embed/>
                </p:oleObj>
              </mc:Choice>
              <mc:Fallback>
                <p:oleObj name="Rovnice" r:id="rId9" imgW="149832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72034" y="2636912"/>
                        <a:ext cx="2791854" cy="16561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104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085184"/>
            <a:ext cx="8183880" cy="73383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Procvičuj </a:t>
            </a:r>
            <a:r>
              <a:rPr lang="cs-CZ" sz="2400" dirty="0"/>
              <a:t>řešení rovnic se zlomky</a:t>
            </a:r>
          </a:p>
        </p:txBody>
      </p:sp>
      <p:graphicFrame>
        <p:nvGraphicFramePr>
          <p:cNvPr id="5" name="Zástupný symbol pro obsah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477491"/>
              </p:ext>
            </p:extLst>
          </p:nvPr>
        </p:nvGraphicFramePr>
        <p:xfrm>
          <a:off x="683568" y="980728"/>
          <a:ext cx="3670263" cy="390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Rovnice" r:id="rId3" imgW="1574640" imgH="1676160" progId="Equation.3">
                  <p:embed/>
                </p:oleObj>
              </mc:Choice>
              <mc:Fallback>
                <p:oleObj name="Rovnice" r:id="rId3" imgW="1574640" imgH="1676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980728"/>
                        <a:ext cx="3670263" cy="3906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/>
          <p:cNvSpPr/>
          <p:nvPr/>
        </p:nvSpPr>
        <p:spPr>
          <a:xfrm>
            <a:off x="5148064" y="836712"/>
            <a:ext cx="3096344" cy="309634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endParaRPr lang="cs-CZ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550799"/>
              </p:ext>
            </p:extLst>
          </p:nvPr>
        </p:nvGraphicFramePr>
        <p:xfrm>
          <a:off x="5292080" y="1055352"/>
          <a:ext cx="2808312" cy="265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Rovnice" r:id="rId5" imgW="1409400" imgH="1549080" progId="Equation.3">
                  <p:embed/>
                </p:oleObj>
              </mc:Choice>
              <mc:Fallback>
                <p:oleObj name="Rovnice" r:id="rId5" imgW="1409400" imgH="1549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92080" y="1055352"/>
                        <a:ext cx="2808312" cy="2659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958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331</TotalTime>
  <Words>199</Words>
  <Application>Microsoft Office PowerPoint</Application>
  <PresentationFormat>Předvádění na obrazovce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Aspekt</vt:lpstr>
      <vt:lpstr>Rovnice</vt:lpstr>
      <vt:lpstr>Editor rovnic 3.0</vt:lpstr>
      <vt:lpstr>Rovnice s neznámou ve jmenovateli</vt:lpstr>
      <vt:lpstr>Ekvivalentní úpravy rovnic</vt:lpstr>
      <vt:lpstr>Podle Př.1 procvičuj řešení rovnic se zlomky </vt:lpstr>
      <vt:lpstr>Postup řešení rovnice se zlomky</vt:lpstr>
      <vt:lpstr>Procvičuj řešení rovnic se zlomky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Rovnice s neznámou ve jmenovateli</dc:title>
  <dc:creator>Vladimíra Trnková</dc:creator>
  <cp:lastModifiedBy>Vladimíra Trnková</cp:lastModifiedBy>
  <cp:revision>17</cp:revision>
  <dcterms:created xsi:type="dcterms:W3CDTF">2014-01-26T10:19:57Z</dcterms:created>
  <dcterms:modified xsi:type="dcterms:W3CDTF">2015-01-27T21:32:52Z</dcterms:modified>
</cp:coreProperties>
</file>