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97" autoAdjust="0"/>
  </p:normalViewPr>
  <p:slideViewPr>
    <p:cSldViewPr>
      <p:cViewPr>
        <p:scale>
          <a:sx n="70" d="100"/>
          <a:sy n="70" d="100"/>
        </p:scale>
        <p:origin x="-137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18588-47CF-4E06-91D2-B1E480A8E081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0B8EC-1AFB-4434-B665-1521912973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236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496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86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86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86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86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0B8EC-1AFB-4434-B665-15219129737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86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7504" y="3412976"/>
            <a:ext cx="8928992" cy="16002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latin typeface="Arial Black" panose="020B0A04020102020204" pitchFamily="34" charset="0"/>
              </a:rPr>
              <a:t>SLOVO</a:t>
            </a:r>
          </a:p>
          <a:p>
            <a:r>
              <a:rPr lang="cs-CZ" sz="2800" dirty="0" smtClean="0">
                <a:latin typeface="Arial Black" panose="020B0A04020102020204" pitchFamily="34" charset="0"/>
              </a:rPr>
              <a:t>VĚCNÝ A MLUVNICKÝ VÝZNAM SLOV,</a:t>
            </a:r>
          </a:p>
          <a:p>
            <a:r>
              <a:rPr lang="cs-CZ" sz="2800" smtClean="0">
                <a:latin typeface="Arial Black" panose="020B0A04020102020204" pitchFamily="34" charset="0"/>
              </a:rPr>
              <a:t>SOUSLOVÍ, RČENÍ, PŘÍSLOVÍ</a:t>
            </a:r>
            <a:endParaRPr lang="cs-CZ" sz="2800" dirty="0">
              <a:latin typeface="Arial Black" panose="020B0A040201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 smtClean="0"/>
              <a:t>VÝZNAM SLOV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69280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 Black" panose="020B0A04020102020204" pitchFamily="34" charset="0"/>
              </a:rPr>
              <a:t>VÝZNAM SLOV</a:t>
            </a:r>
            <a:endParaRPr lang="cs-CZ" sz="5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Slovo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 Black" panose="020B0A04020102020204" pitchFamily="34" charset="0"/>
              </a:rPr>
              <a:t>Skupina hlásek (někdy jedna hl.), která má v jazyce zřejmý význam, označuje nějakou skutečnost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 Black" panose="020B0A04020102020204" pitchFamily="34" charset="0"/>
              </a:rPr>
              <a:t>Z klasických českých slov: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dirty="0" smtClean="0">
                <a:latin typeface="Arial Black" panose="020B0A04020102020204" pitchFamily="34" charset="0"/>
              </a:rPr>
              <a:t>raketa, vesmír, záhada…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 Black" panose="020B0A04020102020204" pitchFamily="34" charset="0"/>
              </a:rPr>
              <a:t>Nejkratší česká slova: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dirty="0" smtClean="0">
                <a:latin typeface="Arial Black" panose="020B0A04020102020204" pitchFamily="34" charset="0"/>
              </a:rPr>
              <a:t>a, u / k, z…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 Black" panose="020B0A04020102020204" pitchFamily="34" charset="0"/>
              </a:rPr>
              <a:t>Nejdelší česká slova: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cs-CZ" dirty="0">
                <a:latin typeface="Arial Black" panose="020B0A04020102020204" pitchFamily="34" charset="0"/>
              </a:rPr>
              <a:t> </a:t>
            </a:r>
            <a:r>
              <a:rPr lang="cs-CZ" dirty="0" err="1" smtClean="0">
                <a:latin typeface="Arial Black" panose="020B0A04020102020204" pitchFamily="34" charset="0"/>
              </a:rPr>
              <a:t>nejneobhospodářovávatelnější</a:t>
            </a:r>
            <a:endParaRPr lang="cs-CZ" dirty="0" smtClean="0">
              <a:latin typeface="Arial Black" panose="020B0A040201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cs-CZ" dirty="0" smtClean="0">
                <a:latin typeface="Arial Black" panose="020B0A04020102020204" pitchFamily="34" charset="0"/>
              </a:rPr>
              <a:t> </a:t>
            </a:r>
            <a:r>
              <a:rPr lang="cs-CZ" dirty="0" err="1">
                <a:latin typeface="Arial Black" panose="020B0A04020102020204" pitchFamily="34" charset="0"/>
              </a:rPr>
              <a:t>n</a:t>
            </a:r>
            <a:r>
              <a:rPr lang="cs-CZ" dirty="0" err="1" smtClean="0">
                <a:latin typeface="Arial Black" panose="020B0A04020102020204" pitchFamily="34" charset="0"/>
              </a:rPr>
              <a:t>ejnezdevětadevadesáteronásobitelnějšími</a:t>
            </a:r>
            <a:r>
              <a:rPr lang="cs-CZ" dirty="0" smtClean="0">
                <a:latin typeface="Arial Black" panose="020B0A04020102020204" pitchFamily="34" charset="0"/>
              </a:rPr>
              <a:t>…</a:t>
            </a:r>
            <a:endParaRPr lang="cs-CZ" dirty="0">
              <a:latin typeface="Arial Black" panose="020B0A040201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dirty="0">
              <a:latin typeface="Arial Black" panose="020B0A040201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dirty="0" smtClean="0">
              <a:latin typeface="Arial Black" panose="020B0A040201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83968" y="611478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 Králík – Ústav pro jazyk český Akademie věd ČR</a:t>
            </a:r>
            <a:endParaRPr lang="cs-CZ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95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 Black" panose="020B0A04020102020204" pitchFamily="34" charset="0"/>
              </a:rPr>
              <a:t>VÝZNAM SLOV</a:t>
            </a:r>
            <a:endParaRPr lang="cs-CZ" sz="5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 Black" panose="020B0A04020102020204" pitchFamily="34" charset="0"/>
              </a:rPr>
              <a:t>Slovo má: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>
                <a:latin typeface="Arial Black" panose="020B0A04020102020204" pitchFamily="34" charset="0"/>
              </a:rPr>
              <a:t>a</a:t>
            </a:r>
            <a:r>
              <a:rPr lang="cs-CZ" u="sng" dirty="0" smtClean="0">
                <a:latin typeface="Arial Black" panose="020B0A04020102020204" pitchFamily="34" charset="0"/>
              </a:rPr>
              <a:t>) věcný význam</a:t>
            </a:r>
          </a:p>
          <a:p>
            <a:pPr marL="0" indent="0">
              <a:buNone/>
            </a:pPr>
            <a:r>
              <a:rPr lang="cs-CZ" dirty="0" smtClean="0">
                <a:latin typeface="Arial Black" panose="020B0A04020102020204" pitchFamily="34" charset="0"/>
              </a:rPr>
              <a:t>= skutečnost</a:t>
            </a:r>
            <a:r>
              <a:rPr lang="cs-CZ" dirty="0">
                <a:latin typeface="Arial Black" panose="020B0A04020102020204" pitchFamily="34" charset="0"/>
              </a:rPr>
              <a:t>, kterou slovo </a:t>
            </a:r>
            <a:r>
              <a:rPr lang="cs-CZ" dirty="0" smtClean="0">
                <a:latin typeface="Arial Black" panose="020B0A04020102020204" pitchFamily="34" charset="0"/>
              </a:rPr>
              <a:t>pojmenovává (ve slovnících)</a:t>
            </a:r>
          </a:p>
          <a:p>
            <a:pPr marL="0" indent="0">
              <a:buNone/>
            </a:pPr>
            <a:endParaRPr lang="cs-CZ" u="sng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>
                <a:latin typeface="Arial Black" panose="020B0A04020102020204" pitchFamily="34" charset="0"/>
              </a:rPr>
              <a:t>b</a:t>
            </a:r>
            <a:r>
              <a:rPr lang="cs-CZ" u="sng" dirty="0" smtClean="0">
                <a:latin typeface="Arial Black" panose="020B0A04020102020204" pitchFamily="34" charset="0"/>
              </a:rPr>
              <a:t>) mluvnický význam</a:t>
            </a:r>
          </a:p>
          <a:p>
            <a:pPr marL="0" indent="0">
              <a:buNone/>
            </a:pPr>
            <a:r>
              <a:rPr lang="cs-CZ" dirty="0" smtClean="0">
                <a:latin typeface="Arial Black" panose="020B0A04020102020204" pitchFamily="34" charset="0"/>
              </a:rPr>
              <a:t>= vyjádřen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příslušností</a:t>
            </a:r>
            <a:r>
              <a:rPr lang="cs-CZ" dirty="0" smtClean="0">
                <a:latin typeface="Arial Black" panose="020B0A04020102020204" pitchFamily="34" charset="0"/>
              </a:rPr>
              <a:t> slova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 danému slovnímu druhu</a:t>
            </a:r>
            <a:r>
              <a:rPr lang="cs-CZ" dirty="0" smtClean="0">
                <a:latin typeface="Arial Black" panose="020B0A04020102020204" pitchFamily="34" charset="0"/>
              </a:rPr>
              <a:t>,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ohebností</a:t>
            </a:r>
            <a:r>
              <a:rPr lang="cs-CZ" dirty="0" smtClean="0">
                <a:latin typeface="Arial Black" panose="020B0A04020102020204" pitchFamily="34" charset="0"/>
              </a:rPr>
              <a:t>,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ml. kat.</a:t>
            </a:r>
            <a:endParaRPr lang="cs-CZ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 Black" panose="020B0A04020102020204" pitchFamily="34" charset="0"/>
              </a:rPr>
              <a:t>(v učebnicích a potom v našich hlavách)</a:t>
            </a:r>
          </a:p>
        </p:txBody>
      </p:sp>
    </p:spTree>
    <p:extLst>
      <p:ext uri="{BB962C8B-B14F-4D97-AF65-F5344CB8AC3E}">
        <p14:creationId xmlns:p14="http://schemas.microsoft.com/office/powerpoint/2010/main" val="362325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 Black" panose="020B0A04020102020204" pitchFamily="34" charset="0"/>
              </a:rPr>
              <a:t>VÝZNAM SLOV</a:t>
            </a:r>
            <a:endParaRPr lang="cs-CZ" sz="5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u="sng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Vysvětli mluvnický a věcný význam slova </a:t>
            </a:r>
          </a:p>
          <a:p>
            <a:pPr marL="0" indent="0" algn="ctr">
              <a:buNone/>
            </a:pPr>
            <a:r>
              <a:rPr lang="cs-CZ" u="sng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BRUSLE: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55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 Black" panose="020B0A04020102020204" pitchFamily="34" charset="0"/>
              </a:rPr>
              <a:t>VÝZNAM SLOV</a:t>
            </a:r>
            <a:endParaRPr lang="cs-CZ" sz="5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 smtClean="0">
                <a:latin typeface="Arial Black" panose="020B0A04020102020204" pitchFamily="34" charset="0"/>
              </a:rPr>
              <a:t>Sousloví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latin typeface="Arial Black" panose="020B0A04020102020204" pitchFamily="34" charset="0"/>
              </a:rPr>
              <a:t>ustálené spojení slov s jedním významem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200" b="1" i="1" dirty="0" smtClean="0">
                <a:latin typeface="Arial Black" panose="020B0A04020102020204" pitchFamily="34" charset="0"/>
              </a:rPr>
              <a:t>třídní kniha, kyselina sírová, Petr Bezruč</a:t>
            </a:r>
          </a:p>
          <a:p>
            <a:pPr marL="0" indent="0">
              <a:buNone/>
            </a:pPr>
            <a:r>
              <a:rPr lang="cs-CZ" b="1" u="sng" dirty="0" smtClean="0">
                <a:latin typeface="Arial Black" panose="020B0A04020102020204" pitchFamily="34" charset="0"/>
              </a:rPr>
              <a:t>Rčení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latin typeface="Arial Black" panose="020B0A04020102020204" pitchFamily="34" charset="0"/>
              </a:rPr>
              <a:t>obrazné ustálené spojení slov (součástí zpravidla sloveso)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200" b="1" i="1" dirty="0" smtClean="0">
                <a:latin typeface="Arial Black" panose="020B0A04020102020204" pitchFamily="34" charset="0"/>
              </a:rPr>
              <a:t>Lže jako když tiskne</a:t>
            </a:r>
          </a:p>
          <a:p>
            <a:pPr marL="0" indent="0">
              <a:buNone/>
            </a:pPr>
            <a:r>
              <a:rPr lang="cs-CZ" b="1" u="sng" dirty="0" smtClean="0">
                <a:latin typeface="Arial Black" panose="020B0A04020102020204" pitchFamily="34" charset="0"/>
              </a:rPr>
              <a:t>Přísloví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 smtClean="0">
                <a:latin typeface="Arial Black" panose="020B0A04020102020204" pitchFamily="34" charset="0"/>
              </a:rPr>
              <a:t>vyjadřuje životní zkušenost, často rýmované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200" b="1" i="1" dirty="0" smtClean="0">
                <a:latin typeface="Arial Black" panose="020B0A04020102020204" pitchFamily="34" charset="0"/>
              </a:rPr>
              <a:t>Kdo šetří, má za tři</a:t>
            </a:r>
          </a:p>
          <a:p>
            <a:pPr marL="0" indent="0">
              <a:buNone/>
            </a:pPr>
            <a:endParaRPr lang="cs-CZ" b="1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8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 Black" panose="020B0A04020102020204" pitchFamily="34" charset="0"/>
              </a:rPr>
              <a:t>VÝZNAM SLOV</a:t>
            </a:r>
            <a:endParaRPr lang="cs-CZ" sz="5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cs-CZ" sz="2200" b="1" u="sng" dirty="0">
                <a:latin typeface="Arial Black" panose="020B0A04020102020204" pitchFamily="34" charset="0"/>
              </a:rPr>
              <a:t>Doplň </a:t>
            </a:r>
            <a:r>
              <a:rPr lang="cs-CZ" sz="2200" b="1" u="sng" dirty="0" smtClean="0">
                <a:latin typeface="Arial Black" panose="020B0A04020102020204" pitchFamily="34" charset="0"/>
              </a:rPr>
              <a:t>první část přísloví</a:t>
            </a:r>
            <a:r>
              <a:rPr lang="cs-CZ" sz="2200" b="1" u="sng" dirty="0">
                <a:latin typeface="Arial Black" panose="020B0A04020102020204" pitchFamily="34" charset="0"/>
              </a:rPr>
              <a:t>: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sejde z mysli.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tak se z lesa ozývá.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dvakrát dává.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v apatyce nekoupí.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má za tři.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sklízí bouři.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tam chodí lékař.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sám do ní padá.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nesmí do lesa.</a:t>
            </a:r>
          </a:p>
          <a:p>
            <a:pPr lvl="0"/>
            <a:r>
              <a:rPr lang="cs-CZ" sz="2200" b="1" dirty="0" smtClean="0">
                <a:latin typeface="Arial Black" panose="020B0A04020102020204" pitchFamily="34" charset="0"/>
              </a:rPr>
              <a:t>…, </a:t>
            </a:r>
            <a:r>
              <a:rPr lang="cs-CZ" sz="2200" b="1" dirty="0">
                <a:latin typeface="Arial Black" panose="020B0A04020102020204" pitchFamily="34" charset="0"/>
              </a:rPr>
              <a:t>ve stáří jako když najdeš.</a:t>
            </a:r>
          </a:p>
          <a:p>
            <a:pPr marL="0" indent="0">
              <a:buNone/>
            </a:pPr>
            <a:endParaRPr lang="cs-CZ" sz="1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7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271</TotalTime>
  <Words>195</Words>
  <Application>Microsoft Office PowerPoint</Application>
  <PresentationFormat>Předvádění na obrazovce (4:3)</PresentationFormat>
  <Paragraphs>55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Jmění</vt:lpstr>
      <vt:lpstr>VÝZNAM SLOV</vt:lpstr>
      <vt:lpstr>VÝZNAM SLOV</vt:lpstr>
      <vt:lpstr>VÝZNAM SLOV</vt:lpstr>
      <vt:lpstr>VÝZNAM SLOV</vt:lpstr>
      <vt:lpstr>VÝZNAM SLOV</vt:lpstr>
      <vt:lpstr>VÝZNAM SLOV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 SLOV</dc:title>
  <dc:creator>Ucitel13</dc:creator>
  <cp:lastModifiedBy>Tomáš Kimmel</cp:lastModifiedBy>
  <cp:revision>31</cp:revision>
  <dcterms:created xsi:type="dcterms:W3CDTF">2019-02-05T17:03:24Z</dcterms:created>
  <dcterms:modified xsi:type="dcterms:W3CDTF">2020-03-24T20:48:25Z</dcterms:modified>
</cp:coreProperties>
</file>