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8"/>
  </p:notesMasterIdLst>
  <p:sldIdLst>
    <p:sldId id="256" r:id="rId2"/>
    <p:sldId id="260" r:id="rId3"/>
    <p:sldId id="257" r:id="rId4"/>
    <p:sldId id="258" r:id="rId5"/>
    <p:sldId id="261" r:id="rId6"/>
    <p:sldId id="262" r:id="rId7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1297" autoAdjust="0"/>
  </p:normalViewPr>
  <p:slideViewPr>
    <p:cSldViewPr>
      <p:cViewPr>
        <p:scale>
          <a:sx n="70" d="100"/>
          <a:sy n="70" d="100"/>
        </p:scale>
        <p:origin x="-1374" y="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2826" y="-84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F818588-47CF-4E06-91D2-B1E480A8E081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70B8EC-1AFB-4434-B665-15219129737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022363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B8EC-1AFB-4434-B665-15219129737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24969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B8EC-1AFB-4434-B665-15219129737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9860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B8EC-1AFB-4434-B665-15219129737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9860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B8EC-1AFB-4434-B665-15219129737A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9860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B8EC-1AFB-4434-B665-15219129737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9860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endParaRPr lang="cs-CZ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70B8EC-1AFB-4434-B665-15219129737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019860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délník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Zaoblený obdélník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Obdélník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Zaoblený obdélník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Obdélník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Obdélník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Obdélník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bdélník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Zaoblený obdélník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cs-CZ" smtClean="0"/>
              <a:t>Kliknutím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Obdélník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bdélník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Kliknutím na ikonu přidáte obrázek.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Zaoblený obdélník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cs-CZ" smtClean="0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cs-CZ" smtClean="0"/>
              <a:t>Kliknutím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5EC1D4A-A796-47C3-A63E-CE236FB377E2}" type="datetimeFigureOut">
              <a:rPr lang="cs-CZ" smtClean="0"/>
              <a:t>24.3.2020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C57A5DF-1266-40EA-9282-1E66B9DE06C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07504" y="3412976"/>
            <a:ext cx="8928992" cy="1600200"/>
          </a:xfrm>
        </p:spPr>
        <p:txBody>
          <a:bodyPr>
            <a:normAutofit/>
          </a:bodyPr>
          <a:lstStyle/>
          <a:p>
            <a:r>
              <a:rPr lang="cs-CZ" sz="2800" dirty="0" smtClean="0">
                <a:latin typeface="Arial Black" panose="020B0A04020102020204" pitchFamily="34" charset="0"/>
              </a:rPr>
              <a:t>SLOVO</a:t>
            </a:r>
          </a:p>
          <a:p>
            <a:r>
              <a:rPr lang="cs-CZ" sz="2800" dirty="0" smtClean="0">
                <a:latin typeface="Arial Black" panose="020B0A04020102020204" pitchFamily="34" charset="0"/>
              </a:rPr>
              <a:t>VĚCNÝ A MLUVNICKÝ VÝZNAM SLOV,</a:t>
            </a:r>
          </a:p>
          <a:p>
            <a:r>
              <a:rPr lang="cs-CZ" sz="2800" smtClean="0">
                <a:latin typeface="Arial Black" panose="020B0A04020102020204" pitchFamily="34" charset="0"/>
              </a:rPr>
              <a:t>SOUSLOVÍ, RČENÍ, PŘÍSLOVÍ</a:t>
            </a:r>
            <a:endParaRPr lang="cs-CZ" sz="2800" dirty="0">
              <a:latin typeface="Arial Black" panose="020B0A04020102020204" pitchFamily="34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8000" dirty="0" smtClean="0"/>
              <a:t>VÝZNAM SLOV</a:t>
            </a:r>
            <a:endParaRPr lang="cs-CZ" sz="8000" dirty="0"/>
          </a:p>
        </p:txBody>
      </p:sp>
    </p:spTree>
    <p:extLst>
      <p:ext uri="{BB962C8B-B14F-4D97-AF65-F5344CB8AC3E}">
        <p14:creationId xmlns:p14="http://schemas.microsoft.com/office/powerpoint/2010/main" val="3692807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latin typeface="Arial Black" panose="020B0A04020102020204" pitchFamily="34" charset="0"/>
              </a:rPr>
              <a:t>VÝZNAM SLOV</a:t>
            </a:r>
            <a:endParaRPr lang="cs-CZ" sz="54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u="sng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Slovo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Arial Black" panose="020B0A04020102020204" pitchFamily="34" charset="0"/>
              </a:rPr>
              <a:t>Skupina hlásek (někdy jedna hl.), která má v jazyce zřejmý význam, označuje nějakou skutečnost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Arial Black" panose="020B0A04020102020204" pitchFamily="34" charset="0"/>
              </a:rPr>
              <a:t>Z klasických českých slov: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dirty="0">
                <a:latin typeface="Arial Black" panose="020B0A04020102020204" pitchFamily="34" charset="0"/>
              </a:rPr>
              <a:t> </a:t>
            </a:r>
            <a:r>
              <a:rPr lang="cs-CZ" dirty="0" smtClean="0">
                <a:latin typeface="Arial Black" panose="020B0A04020102020204" pitchFamily="34" charset="0"/>
              </a:rPr>
              <a:t>raketa, vesmír, záhada…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Arial Black" panose="020B0A04020102020204" pitchFamily="34" charset="0"/>
              </a:rPr>
              <a:t>Nejkratší česká slova: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dirty="0">
                <a:latin typeface="Arial Black" panose="020B0A04020102020204" pitchFamily="34" charset="0"/>
              </a:rPr>
              <a:t> </a:t>
            </a:r>
            <a:r>
              <a:rPr lang="cs-CZ" dirty="0" smtClean="0">
                <a:latin typeface="Arial Black" panose="020B0A04020102020204" pitchFamily="34" charset="0"/>
              </a:rPr>
              <a:t>a, u / k, z…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dirty="0" smtClean="0">
                <a:latin typeface="Arial Black" panose="020B0A04020102020204" pitchFamily="34" charset="0"/>
              </a:rPr>
              <a:t>Nejdelší česká slova:</a:t>
            </a:r>
          </a:p>
          <a:p>
            <a:pPr lvl="1">
              <a:buFont typeface="Wingdings" panose="05000000000000000000" pitchFamily="2" charset="2"/>
              <a:buChar char="v"/>
            </a:pPr>
            <a:r>
              <a:rPr lang="cs-CZ" dirty="0">
                <a:latin typeface="Arial Black" panose="020B0A04020102020204" pitchFamily="34" charset="0"/>
              </a:rPr>
              <a:t> </a:t>
            </a:r>
            <a:r>
              <a:rPr lang="cs-CZ" dirty="0" err="1" smtClean="0">
                <a:latin typeface="Arial Black" panose="020B0A04020102020204" pitchFamily="34" charset="0"/>
              </a:rPr>
              <a:t>nejneobhospodářovávatelnější</a:t>
            </a:r>
            <a:endParaRPr lang="cs-CZ" dirty="0" smtClean="0">
              <a:latin typeface="Arial Black" panose="020B0A04020102020204" pitchFamily="34" charset="0"/>
            </a:endParaRPr>
          </a:p>
          <a:p>
            <a:pPr lvl="1">
              <a:buFont typeface="Wingdings" panose="05000000000000000000" pitchFamily="2" charset="2"/>
              <a:buChar char="v"/>
            </a:pPr>
            <a:r>
              <a:rPr lang="cs-CZ" dirty="0" smtClean="0">
                <a:latin typeface="Arial Black" panose="020B0A04020102020204" pitchFamily="34" charset="0"/>
              </a:rPr>
              <a:t> </a:t>
            </a:r>
            <a:r>
              <a:rPr lang="cs-CZ" dirty="0" err="1">
                <a:latin typeface="Arial Black" panose="020B0A04020102020204" pitchFamily="34" charset="0"/>
              </a:rPr>
              <a:t>n</a:t>
            </a:r>
            <a:r>
              <a:rPr lang="cs-CZ" dirty="0" err="1" smtClean="0">
                <a:latin typeface="Arial Black" panose="020B0A04020102020204" pitchFamily="34" charset="0"/>
              </a:rPr>
              <a:t>ejnezdevětadevadesáteronásobitelnějšími</a:t>
            </a:r>
            <a:r>
              <a:rPr lang="cs-CZ" dirty="0" smtClean="0">
                <a:latin typeface="Arial Black" panose="020B0A04020102020204" pitchFamily="34" charset="0"/>
              </a:rPr>
              <a:t>…</a:t>
            </a:r>
            <a:endParaRPr lang="cs-CZ" dirty="0">
              <a:latin typeface="Arial Black" panose="020B0A040201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dirty="0">
              <a:latin typeface="Arial Black" panose="020B0A04020102020204" pitchFamily="34" charset="0"/>
            </a:endParaRPr>
          </a:p>
          <a:p>
            <a:pPr lvl="1">
              <a:buFont typeface="Wingdings" panose="05000000000000000000" pitchFamily="2" charset="2"/>
              <a:buChar char="Ø"/>
            </a:pPr>
            <a:endParaRPr lang="cs-CZ" dirty="0" smtClean="0">
              <a:latin typeface="Arial Black" panose="020B0A04020102020204" pitchFamily="34" charset="0"/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4283968" y="6114782"/>
            <a:ext cx="460851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Jan Králík – Ústav pro jazyk český Akademie věd ČR</a:t>
            </a:r>
            <a:endParaRPr lang="cs-CZ" sz="1600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9576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2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7" fill="hold">
                      <p:stCondLst>
                        <p:cond delay="indefinite"/>
                      </p:stCondLst>
                      <p:childTnLst>
                        <p:par>
                          <p:cTn id="158" fill="hold">
                            <p:stCondLst>
                              <p:cond delay="0"/>
                            </p:stCondLst>
                            <p:childTnLst>
                              <p:par>
                                <p:cTn id="1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latin typeface="Arial Black" panose="020B0A04020102020204" pitchFamily="34" charset="0"/>
              </a:rPr>
              <a:t>VÝZNAM SLOV</a:t>
            </a:r>
            <a:endParaRPr lang="cs-CZ" sz="54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endParaRPr lang="cs-CZ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 Black" panose="020B0A04020102020204" pitchFamily="34" charset="0"/>
              </a:rPr>
              <a:t>Slovo má: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cs-CZ" u="sng" dirty="0">
                <a:latin typeface="Arial Black" panose="020B0A04020102020204" pitchFamily="34" charset="0"/>
              </a:rPr>
              <a:t>a</a:t>
            </a:r>
            <a:r>
              <a:rPr lang="cs-CZ" u="sng" dirty="0" smtClean="0">
                <a:latin typeface="Arial Black" panose="020B0A04020102020204" pitchFamily="34" charset="0"/>
              </a:rPr>
              <a:t>) věcný význam</a:t>
            </a:r>
          </a:p>
          <a:p>
            <a:pPr marL="0" indent="0">
              <a:buNone/>
            </a:pPr>
            <a:r>
              <a:rPr lang="cs-CZ" dirty="0" smtClean="0">
                <a:latin typeface="Arial Black" panose="020B0A04020102020204" pitchFamily="34" charset="0"/>
              </a:rPr>
              <a:t>= skutečnost</a:t>
            </a:r>
            <a:r>
              <a:rPr lang="cs-CZ" dirty="0">
                <a:latin typeface="Arial Black" panose="020B0A04020102020204" pitchFamily="34" charset="0"/>
              </a:rPr>
              <a:t>, kterou slovo </a:t>
            </a:r>
            <a:r>
              <a:rPr lang="cs-CZ" dirty="0" smtClean="0">
                <a:latin typeface="Arial Black" panose="020B0A04020102020204" pitchFamily="34" charset="0"/>
              </a:rPr>
              <a:t>pojmenovává (ve slovnících)</a:t>
            </a:r>
          </a:p>
          <a:p>
            <a:pPr marL="0" indent="0">
              <a:buNone/>
            </a:pPr>
            <a:endParaRPr lang="cs-CZ" u="sng" dirty="0" smtClean="0">
              <a:latin typeface="Arial Black" panose="020B0A04020102020204" pitchFamily="34" charset="0"/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cs-CZ" u="sng" dirty="0">
                <a:latin typeface="Arial Black" panose="020B0A04020102020204" pitchFamily="34" charset="0"/>
              </a:rPr>
              <a:t>b</a:t>
            </a:r>
            <a:r>
              <a:rPr lang="cs-CZ" u="sng" dirty="0" smtClean="0">
                <a:latin typeface="Arial Black" panose="020B0A04020102020204" pitchFamily="34" charset="0"/>
              </a:rPr>
              <a:t>) mluvnický význam</a:t>
            </a:r>
          </a:p>
          <a:p>
            <a:pPr marL="0" indent="0">
              <a:buNone/>
            </a:pPr>
            <a:r>
              <a:rPr lang="cs-CZ" dirty="0" smtClean="0">
                <a:latin typeface="Arial Black" panose="020B0A04020102020204" pitchFamily="34" charset="0"/>
              </a:rPr>
              <a:t>= vyjádřen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příslušností</a:t>
            </a:r>
            <a:r>
              <a:rPr lang="cs-CZ" dirty="0" smtClean="0">
                <a:latin typeface="Arial Black" panose="020B0A04020102020204" pitchFamily="34" charset="0"/>
              </a:rPr>
              <a:t> slova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k danému slovnímu druhu</a:t>
            </a:r>
            <a:r>
              <a:rPr lang="cs-CZ" dirty="0" smtClean="0">
                <a:latin typeface="Arial Black" panose="020B0A04020102020204" pitchFamily="34" charset="0"/>
              </a:rPr>
              <a:t>,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ohebností</a:t>
            </a:r>
            <a:r>
              <a:rPr lang="cs-CZ" dirty="0" smtClean="0">
                <a:latin typeface="Arial Black" panose="020B0A04020102020204" pitchFamily="34" charset="0"/>
              </a:rPr>
              <a:t>, </a:t>
            </a:r>
            <a:r>
              <a:rPr lang="cs-CZ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rPr>
              <a:t>ml. kat.</a:t>
            </a:r>
            <a:endParaRPr lang="cs-CZ" dirty="0" smtClean="0">
              <a:latin typeface="Arial Black" panose="020B0A04020102020204" pitchFamily="34" charset="0"/>
            </a:endParaRPr>
          </a:p>
          <a:p>
            <a:pPr marL="0" indent="0">
              <a:buNone/>
            </a:pPr>
            <a:r>
              <a:rPr lang="cs-CZ" dirty="0" smtClean="0">
                <a:latin typeface="Arial Black" panose="020B0A04020102020204" pitchFamily="34" charset="0"/>
              </a:rPr>
              <a:t>(v učebnicích a potom v našich hlavách)</a:t>
            </a:r>
          </a:p>
        </p:txBody>
      </p:sp>
    </p:spTree>
    <p:extLst>
      <p:ext uri="{BB962C8B-B14F-4D97-AF65-F5344CB8AC3E}">
        <p14:creationId xmlns:p14="http://schemas.microsoft.com/office/powerpoint/2010/main" val="3623254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latin typeface="Arial Black" panose="020B0A04020102020204" pitchFamily="34" charset="0"/>
              </a:rPr>
              <a:t>VÝZNAM SLOV</a:t>
            </a:r>
            <a:endParaRPr lang="cs-CZ" sz="54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u="sng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Vysvětli mluvnický a věcný význam slova </a:t>
            </a:r>
          </a:p>
          <a:p>
            <a:pPr marL="0" indent="0" algn="ctr">
              <a:buNone/>
            </a:pPr>
            <a:r>
              <a:rPr lang="cs-CZ" u="sng" dirty="0" smtClean="0">
                <a:solidFill>
                  <a:schemeClr val="accent1"/>
                </a:solidFill>
                <a:latin typeface="Arial Black" panose="020B0A04020102020204" pitchFamily="34" charset="0"/>
              </a:rPr>
              <a:t>BRUSLE:</a:t>
            </a:r>
            <a:endParaRPr lang="cs-CZ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9557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latin typeface="Arial Black" panose="020B0A04020102020204" pitchFamily="34" charset="0"/>
              </a:rPr>
              <a:t>VÝZNAM SLOV</a:t>
            </a:r>
            <a:endParaRPr lang="cs-CZ" sz="54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u="sng" dirty="0" smtClean="0">
                <a:latin typeface="Arial Black" panose="020B0A04020102020204" pitchFamily="34" charset="0"/>
              </a:rPr>
              <a:t>Sousloví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b="1" dirty="0" smtClean="0">
                <a:latin typeface="Arial Black" panose="020B0A04020102020204" pitchFamily="34" charset="0"/>
              </a:rPr>
              <a:t>ustálené spojení slov s jedním významem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200" b="1" i="1" dirty="0" smtClean="0">
                <a:latin typeface="Arial Black" panose="020B0A04020102020204" pitchFamily="34" charset="0"/>
              </a:rPr>
              <a:t>třídní kniha, kyselina sírová, Petr Bezruč</a:t>
            </a:r>
          </a:p>
          <a:p>
            <a:pPr marL="0" indent="0">
              <a:buNone/>
            </a:pPr>
            <a:r>
              <a:rPr lang="cs-CZ" b="1" u="sng" dirty="0" smtClean="0">
                <a:latin typeface="Arial Black" panose="020B0A04020102020204" pitchFamily="34" charset="0"/>
              </a:rPr>
              <a:t>Rčení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b="1" dirty="0" smtClean="0">
                <a:latin typeface="Arial Black" panose="020B0A04020102020204" pitchFamily="34" charset="0"/>
              </a:rPr>
              <a:t>obrazné ustálené spojení slov (součástí zpravidla sloveso)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200" b="1" i="1" dirty="0" smtClean="0">
                <a:latin typeface="Arial Black" panose="020B0A04020102020204" pitchFamily="34" charset="0"/>
              </a:rPr>
              <a:t>Lže jako když tiskne</a:t>
            </a:r>
          </a:p>
          <a:p>
            <a:pPr marL="0" indent="0">
              <a:buNone/>
            </a:pPr>
            <a:r>
              <a:rPr lang="cs-CZ" b="1" u="sng" dirty="0" smtClean="0">
                <a:latin typeface="Arial Black" panose="020B0A04020102020204" pitchFamily="34" charset="0"/>
              </a:rPr>
              <a:t>Přísloví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cs-CZ" sz="2400" b="1" dirty="0" smtClean="0">
                <a:latin typeface="Arial Black" panose="020B0A04020102020204" pitchFamily="34" charset="0"/>
              </a:rPr>
              <a:t>vyjadřuje životní zkušenost, často rýmované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cs-CZ" sz="2200" b="1" i="1" dirty="0" smtClean="0">
                <a:latin typeface="Arial Black" panose="020B0A04020102020204" pitchFamily="34" charset="0"/>
              </a:rPr>
              <a:t>Kdo šetří, má za tři</a:t>
            </a:r>
          </a:p>
          <a:p>
            <a:pPr marL="0" indent="0">
              <a:buNone/>
            </a:pPr>
            <a:endParaRPr lang="cs-CZ" b="1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5884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9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91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1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1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5" fill="hold">
                      <p:stCondLst>
                        <p:cond delay="indefinite"/>
                      </p:stCondLst>
                      <p:childTnLst>
                        <p:par>
                          <p:cTn id="126" fill="hold">
                            <p:stCondLst>
                              <p:cond delay="0"/>
                            </p:stCondLst>
                            <p:childTnLst>
                              <p:par>
                                <p:cTn id="12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143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5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5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sz="5400" dirty="0" smtClean="0">
                <a:latin typeface="Arial Black" panose="020B0A04020102020204" pitchFamily="34" charset="0"/>
              </a:rPr>
              <a:t>VÝZNAM SLOV</a:t>
            </a:r>
            <a:endParaRPr lang="cs-CZ" sz="5400" dirty="0">
              <a:latin typeface="Arial Black" panose="020B0A04020102020204" pitchFamily="34" charset="0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pPr marL="0" lvl="0" indent="0">
              <a:buNone/>
            </a:pPr>
            <a:r>
              <a:rPr lang="cs-CZ" sz="2200" b="1" u="sng" dirty="0">
                <a:latin typeface="Arial Black" panose="020B0A04020102020204" pitchFamily="34" charset="0"/>
              </a:rPr>
              <a:t>Doplň </a:t>
            </a:r>
            <a:r>
              <a:rPr lang="cs-CZ" sz="2200" b="1" u="sng" dirty="0" smtClean="0">
                <a:latin typeface="Arial Black" panose="020B0A04020102020204" pitchFamily="34" charset="0"/>
              </a:rPr>
              <a:t>první část přísloví</a:t>
            </a:r>
            <a:r>
              <a:rPr lang="cs-CZ" sz="2200" b="1" u="sng" dirty="0">
                <a:latin typeface="Arial Black" panose="020B0A04020102020204" pitchFamily="34" charset="0"/>
              </a:rPr>
              <a:t>: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sejde z mysli.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tak se z lesa ozývá.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dvakrát dává.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v apatyce nekoupí.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má za tři.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sklízí bouři.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tam chodí lékař.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sám do ní padá.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nesmí do lesa.</a:t>
            </a:r>
          </a:p>
          <a:p>
            <a:pPr lvl="0"/>
            <a:r>
              <a:rPr lang="cs-CZ" sz="2200" b="1" dirty="0" smtClean="0">
                <a:latin typeface="Arial Black" panose="020B0A04020102020204" pitchFamily="34" charset="0"/>
              </a:rPr>
              <a:t>…, </a:t>
            </a:r>
            <a:r>
              <a:rPr lang="cs-CZ" sz="2200" b="1" dirty="0">
                <a:latin typeface="Arial Black" panose="020B0A04020102020204" pitchFamily="34" charset="0"/>
              </a:rPr>
              <a:t>ve stáří jako když najdeš.</a:t>
            </a:r>
          </a:p>
          <a:p>
            <a:pPr marL="0" indent="0">
              <a:buNone/>
            </a:pPr>
            <a:endParaRPr lang="cs-CZ" sz="1800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27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4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4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4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4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5" fill="hold">
                      <p:stCondLst>
                        <p:cond delay="indefinite"/>
                      </p:stCondLst>
                      <p:childTnLst>
                        <p:par>
                          <p:cTn id="166" fill="hold">
                            <p:stCondLst>
                              <p:cond delay="0"/>
                            </p:stCondLst>
                            <p:childTnLst>
                              <p:par>
                                <p:cTn id="167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9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9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9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9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Jmění">
  <a:themeElements>
    <a:clrScheme name="Jmění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Jmění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Jmění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271</TotalTime>
  <Words>195</Words>
  <Application>Microsoft Office PowerPoint</Application>
  <PresentationFormat>Předvádění na obrazovce (4:3)</PresentationFormat>
  <Paragraphs>55</Paragraphs>
  <Slides>6</Slides>
  <Notes>6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7" baseType="lpstr">
      <vt:lpstr>Jmění</vt:lpstr>
      <vt:lpstr>VÝZNAM SLOV</vt:lpstr>
      <vt:lpstr>VÝZNAM SLOV</vt:lpstr>
      <vt:lpstr>VÝZNAM SLOV</vt:lpstr>
      <vt:lpstr>VÝZNAM SLOV</vt:lpstr>
      <vt:lpstr>VÝZNAM SLOV</vt:lpstr>
      <vt:lpstr>VÝZNAM SLOV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VÝZNAM SLOV</dc:title>
  <dc:creator>Ucitel13</dc:creator>
  <cp:lastModifiedBy>Tomáš Kimmel</cp:lastModifiedBy>
  <cp:revision>31</cp:revision>
  <dcterms:created xsi:type="dcterms:W3CDTF">2019-02-05T17:03:24Z</dcterms:created>
  <dcterms:modified xsi:type="dcterms:W3CDTF">2020-03-24T20:48:25Z</dcterms:modified>
</cp:coreProperties>
</file>