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1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292BF7-B431-4664-AB85-256800A5B545}" v="2" dt="2020-03-22T17:43:29.204"/>
    <p1510:client id="{5B068BC6-23A0-4D09-873F-0FA5BAA56716}" v="383" dt="2020-03-05T19:06:36.150"/>
    <p1510:client id="{836ABBFC-FC02-498B-A4BB-450D5B4A773F}" v="85" dt="2020-03-21T14:45:17.090"/>
    <p1510:client id="{8819108B-1A05-4649-B373-71809DDD91FE}" v="176" dt="2020-03-22T17:30:56.533"/>
    <p1510:client id="{A428258F-CAE9-4C70-8152-0776950C4A01}" v="107" dt="2020-03-21T15:29:04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" d="2"/>
          <a:sy n="1" d="2"/>
        </p:scale>
        <p:origin x="-1662" y="-8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pPr/>
              <a:t>22.3.2020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6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4" descr="Obsah obrázku zvíře, pták, voda, exteriér&#10;&#10;Popis vygenerovaný s velmi vysokou mírou spolehlivosti">
            <a:extLst>
              <a:ext uri="{FF2B5EF4-FFF2-40B4-BE49-F238E27FC236}">
                <a16:creationId xmlns:a16="http://schemas.microsoft.com/office/drawing/2014/main" xmlns="" id="{198F3F09-330E-402A-8D92-7AFE8E9037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5" name="Rectangle 38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cs-CZ" sz="4800" b="1">
                <a:cs typeface="Calibri Light"/>
              </a:rPr>
              <a:t>Vrubozobí</a:t>
            </a:r>
            <a:r>
              <a:rPr lang="cs-CZ" sz="4800">
                <a:cs typeface="Calibri Light"/>
              </a:rPr>
              <a:t>          </a:t>
            </a:r>
            <a:endParaRPr lang="cs-CZ" sz="480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cs-CZ" sz="2000">
                <a:cs typeface="Calibri"/>
              </a:rPr>
              <a:t>Kuneš A. Hošna A.</a:t>
            </a:r>
            <a:endParaRPr lang="cs-CZ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52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859A24B-08A0-4B23-B4E8-0D25B7C3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rozšíření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6B8AAE8E-0734-4B3D-B336-AFEA1E935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6627" y="4750893"/>
            <a:ext cx="4645250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Skoro po celém světě 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Obrázek 16" descr="Obsah obrázku text, mapa&#10;&#10;Popis vygenerovaný s velmi vysokou mírou spolehlivosti">
            <a:extLst>
              <a:ext uri="{FF2B5EF4-FFF2-40B4-BE49-F238E27FC236}">
                <a16:creationId xmlns:a16="http://schemas.microsoft.com/office/drawing/2014/main" xmlns="" id="{2BDBE98F-39FC-4240-A7AC-FE81B0554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9" y="486203"/>
            <a:ext cx="5513227" cy="28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921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CEDFCE0-5533-4652-8BFC-0B7AA171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B03F903-54F6-4AEF-A71D-31524253A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 err="1"/>
              <a:t>Vrubozobí</a:t>
            </a:r>
            <a:r>
              <a:rPr lang="en-US" sz="1800"/>
              <a:t>  </a:t>
            </a:r>
            <a:r>
              <a:rPr lang="en-US" sz="1800" err="1"/>
              <a:t>jsou</a:t>
            </a:r>
            <a:r>
              <a:rPr lang="en-US" sz="1800"/>
              <a:t> </a:t>
            </a:r>
            <a:r>
              <a:rPr lang="en-US" sz="1800" err="1"/>
              <a:t>řádem</a:t>
            </a:r>
            <a:r>
              <a:rPr lang="en-US" sz="1800"/>
              <a:t> </a:t>
            </a:r>
            <a:r>
              <a:rPr lang="en-US" sz="1800" err="1"/>
              <a:t>středně</a:t>
            </a:r>
            <a:r>
              <a:rPr lang="en-US" sz="1800"/>
              <a:t> </a:t>
            </a:r>
            <a:r>
              <a:rPr lang="en-US" sz="1800" err="1"/>
              <a:t>velkých</a:t>
            </a:r>
            <a:r>
              <a:rPr lang="en-US" sz="1800"/>
              <a:t> </a:t>
            </a:r>
            <a:r>
              <a:rPr lang="en-US" sz="1800" err="1"/>
              <a:t>až</a:t>
            </a:r>
            <a:r>
              <a:rPr lang="en-US" sz="1800"/>
              <a:t> </a:t>
            </a:r>
            <a:r>
              <a:rPr lang="en-US" sz="1800" err="1"/>
              <a:t>velkých</a:t>
            </a:r>
            <a:r>
              <a:rPr lang="en-US" sz="1800"/>
              <a:t> </a:t>
            </a:r>
            <a:r>
              <a:rPr lang="en-US" sz="1800" err="1"/>
              <a:t>ptáků</a:t>
            </a:r>
            <a:r>
              <a:rPr lang="en-US" sz="1800"/>
              <a:t>.</a:t>
            </a:r>
            <a:endParaRPr lang="en-US" sz="1800">
              <a:cs typeface="Calibri"/>
            </a:endParaRPr>
          </a:p>
          <a:p>
            <a:r>
              <a:rPr lang="en-US" sz="1800" err="1"/>
              <a:t>Společným</a:t>
            </a:r>
            <a:r>
              <a:rPr lang="en-US" sz="1800"/>
              <a:t> </a:t>
            </a:r>
            <a:r>
              <a:rPr lang="en-US" sz="1800" err="1"/>
              <a:t>znakem</a:t>
            </a:r>
            <a:r>
              <a:rPr lang="en-US" sz="1800"/>
              <a:t> </a:t>
            </a:r>
            <a:r>
              <a:rPr lang="en-US" sz="1800" err="1"/>
              <a:t>všech</a:t>
            </a:r>
            <a:r>
              <a:rPr lang="en-US" sz="1800"/>
              <a:t> </a:t>
            </a:r>
            <a:r>
              <a:rPr lang="en-US" sz="1800" err="1"/>
              <a:t>vrubozobých</a:t>
            </a:r>
            <a:r>
              <a:rPr lang="en-US" sz="1800"/>
              <a:t> </a:t>
            </a:r>
            <a:r>
              <a:rPr lang="en-US" sz="1800" err="1"/>
              <a:t>jsou</a:t>
            </a:r>
            <a:r>
              <a:rPr lang="en-US" sz="1800"/>
              <a:t> </a:t>
            </a:r>
            <a:r>
              <a:rPr lang="en-US" sz="1800" err="1"/>
              <a:t>vroubkované</a:t>
            </a:r>
            <a:r>
              <a:rPr lang="en-US" sz="1800"/>
              <a:t> </a:t>
            </a:r>
            <a:r>
              <a:rPr lang="en-US" sz="1800" err="1"/>
              <a:t>okraje</a:t>
            </a:r>
            <a:r>
              <a:rPr lang="en-US" sz="1800"/>
              <a:t> </a:t>
            </a:r>
            <a:r>
              <a:rPr lang="en-US" sz="1800" err="1"/>
              <a:t>zobáku</a:t>
            </a:r>
            <a:r>
              <a:rPr lang="en-US" sz="1800">
                <a:ea typeface="+mn-lt"/>
                <a:cs typeface="+mn-lt"/>
              </a:rPr>
              <a:t>, </a:t>
            </a:r>
            <a:r>
              <a:rPr lang="en-US" sz="1800" err="1">
                <a:ea typeface="+mn-lt"/>
                <a:cs typeface="+mn-lt"/>
              </a:rPr>
              <a:t>které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původně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umožňovaly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vrubozobým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filtrovat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drobné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částečky</a:t>
            </a:r>
            <a:r>
              <a:rPr lang="en-US" sz="1800">
                <a:ea typeface="+mn-lt"/>
                <a:cs typeface="+mn-lt"/>
              </a:rPr>
              <a:t> z </a:t>
            </a:r>
            <a:r>
              <a:rPr lang="en-US" sz="1800" err="1">
                <a:ea typeface="+mn-lt"/>
                <a:cs typeface="+mn-lt"/>
              </a:rPr>
              <a:t>vody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nebo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bahna</a:t>
            </a:r>
            <a:r>
              <a:rPr lang="en-US" sz="1800">
                <a:ea typeface="+mn-lt"/>
                <a:cs typeface="+mn-lt"/>
              </a:rPr>
              <a:t>. Ne </a:t>
            </a:r>
            <a:r>
              <a:rPr lang="en-US" sz="1800" err="1">
                <a:ea typeface="+mn-lt"/>
                <a:cs typeface="+mn-lt"/>
              </a:rPr>
              <a:t>všechny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druhy</a:t>
            </a:r>
            <a:r>
              <a:rPr lang="en-US" sz="1800">
                <a:ea typeface="+mn-lt"/>
                <a:cs typeface="+mn-lt"/>
              </a:rPr>
              <a:t> se </a:t>
            </a:r>
            <a:r>
              <a:rPr lang="en-US" sz="1800" err="1">
                <a:ea typeface="+mn-lt"/>
                <a:cs typeface="+mn-lt"/>
              </a:rPr>
              <a:t>živí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filtrací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někteří</a:t>
            </a:r>
            <a:r>
              <a:rPr lang="en-US" sz="1800">
                <a:ea typeface="+mn-lt"/>
                <a:cs typeface="+mn-lt"/>
              </a:rPr>
              <a:t> se </a:t>
            </a:r>
            <a:r>
              <a:rPr lang="en-US" sz="1800" err="1">
                <a:ea typeface="+mn-lt"/>
                <a:cs typeface="+mn-lt"/>
              </a:rPr>
              <a:t>pasou</a:t>
            </a:r>
            <a:r>
              <a:rPr lang="en-US" sz="1800">
                <a:ea typeface="+mn-lt"/>
                <a:cs typeface="+mn-lt"/>
              </a:rPr>
              <a:t>.</a:t>
            </a:r>
          </a:p>
          <a:p>
            <a:r>
              <a:rPr lang="en-US" sz="1800" err="1"/>
              <a:t>Vrubozobí</a:t>
            </a:r>
            <a:r>
              <a:rPr lang="en-US" sz="1800"/>
              <a:t> </a:t>
            </a:r>
            <a:r>
              <a:rPr lang="en-US" sz="1800" err="1"/>
              <a:t>hnízdí</a:t>
            </a:r>
            <a:r>
              <a:rPr lang="en-US" sz="1800"/>
              <a:t> </a:t>
            </a:r>
            <a:r>
              <a:rPr lang="en-US" sz="1800" err="1"/>
              <a:t>většinou</a:t>
            </a:r>
            <a:r>
              <a:rPr lang="en-US" sz="1800"/>
              <a:t> </a:t>
            </a:r>
            <a:r>
              <a:rPr lang="en-US" sz="1800" err="1"/>
              <a:t>na</a:t>
            </a:r>
            <a:r>
              <a:rPr lang="en-US" sz="1800"/>
              <a:t> </a:t>
            </a:r>
            <a:r>
              <a:rPr lang="en-US" sz="1800" err="1"/>
              <a:t>zemi</a:t>
            </a:r>
            <a:r>
              <a:rPr lang="en-US" sz="1800"/>
              <a:t> </a:t>
            </a:r>
            <a:r>
              <a:rPr lang="en-US" sz="1800" err="1"/>
              <a:t>nebo</a:t>
            </a:r>
            <a:r>
              <a:rPr lang="en-US" sz="1800"/>
              <a:t> </a:t>
            </a:r>
            <a:r>
              <a:rPr lang="en-US" sz="1800" err="1"/>
              <a:t>na</a:t>
            </a:r>
            <a:r>
              <a:rPr lang="en-US" sz="1800"/>
              <a:t> </a:t>
            </a:r>
            <a:r>
              <a:rPr lang="en-US" sz="1800" err="1"/>
              <a:t>plovoucích</a:t>
            </a:r>
            <a:r>
              <a:rPr lang="en-US" sz="1800"/>
              <a:t> </a:t>
            </a:r>
            <a:r>
              <a:rPr lang="en-US" sz="1800" err="1"/>
              <a:t>hnízdech</a:t>
            </a:r>
            <a:r>
              <a:rPr lang="en-US" sz="1800"/>
              <a:t> (</a:t>
            </a:r>
            <a:r>
              <a:rPr lang="en-US" sz="1800" err="1"/>
              <a:t>labutě</a:t>
            </a:r>
            <a:r>
              <a:rPr lang="en-US" sz="1800"/>
              <a:t>).</a:t>
            </a:r>
            <a:endParaRPr lang="en-US" sz="1800">
              <a:cs typeface="Calibri"/>
            </a:endParaRPr>
          </a:p>
          <a:p>
            <a:r>
              <a:rPr lang="en-US" sz="1800" err="1"/>
              <a:t>Jsou</a:t>
            </a:r>
            <a:r>
              <a:rPr lang="en-US" sz="1800"/>
              <a:t> to </a:t>
            </a:r>
            <a:r>
              <a:rPr lang="en-US" sz="1800" err="1"/>
              <a:t>ptáci</a:t>
            </a:r>
            <a:r>
              <a:rPr lang="en-US" sz="1800"/>
              <a:t> </a:t>
            </a:r>
            <a:r>
              <a:rPr lang="en-US" sz="1800" err="1"/>
              <a:t>nekrmiví</a:t>
            </a:r>
            <a:r>
              <a:rPr lang="en-US" sz="1800"/>
              <a:t>.</a:t>
            </a:r>
            <a:endParaRPr lang="en-US" sz="1800">
              <a:cs typeface="Calibri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Obrázek 15" descr="Obsah obrázku kachna, pták, zvíře, voda&#10;&#10;Popis vygenerovaný s velmi vysokou mírou spolehlivosti">
            <a:extLst>
              <a:ext uri="{FF2B5EF4-FFF2-40B4-BE49-F238E27FC236}">
                <a16:creationId xmlns:a16="http://schemas.microsoft.com/office/drawing/2014/main" xmlns="" id="{9DC3F7A8-CEA8-4710-8F89-3B565A3D03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2834" r="12932" b="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0DAAE73C-3F84-42EC-93AC-2C3D5087F4A4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22222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091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E66A5C4-E5D3-4B11-881B-5224CB73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88F202E-1725-405D-9360-DC0A7D309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Někteří</a:t>
            </a:r>
            <a:r>
              <a:rPr lang="en-US" sz="1800"/>
              <a:t> </a:t>
            </a:r>
            <a:r>
              <a:rPr lang="en-US" sz="1800" err="1"/>
              <a:t>vrubozobí</a:t>
            </a:r>
            <a:r>
              <a:rPr lang="en-US" sz="1800"/>
              <a:t> </a:t>
            </a:r>
            <a:r>
              <a:rPr lang="en-US" sz="1800" err="1"/>
              <a:t>jsou</a:t>
            </a:r>
            <a:r>
              <a:rPr lang="en-US" sz="1800"/>
              <a:t> </a:t>
            </a:r>
            <a:r>
              <a:rPr lang="en-US" sz="1800" err="1"/>
              <a:t>domestikovaní</a:t>
            </a:r>
            <a:r>
              <a:rPr lang="en-US" sz="1800"/>
              <a:t> </a:t>
            </a:r>
            <a:r>
              <a:rPr lang="en-US" sz="1800" err="1"/>
              <a:t>člověkem</a:t>
            </a:r>
            <a:r>
              <a:rPr lang="en-US" sz="1800"/>
              <a:t> (</a:t>
            </a:r>
            <a:r>
              <a:rPr lang="en-US" sz="1800" err="1"/>
              <a:t>kachna</a:t>
            </a:r>
            <a:r>
              <a:rPr lang="en-US" sz="1800"/>
              <a:t> </a:t>
            </a:r>
            <a:r>
              <a:rPr lang="en-US" sz="1800" err="1"/>
              <a:t>domácí</a:t>
            </a:r>
            <a:r>
              <a:rPr lang="en-US" sz="1800"/>
              <a:t>, </a:t>
            </a:r>
            <a:r>
              <a:rPr lang="en-US" sz="1800" err="1"/>
              <a:t>husa</a:t>
            </a:r>
            <a:r>
              <a:rPr lang="en-US" sz="1800"/>
              <a:t> </a:t>
            </a:r>
            <a:r>
              <a:rPr lang="en-US" sz="1800" err="1"/>
              <a:t>domácí</a:t>
            </a:r>
            <a:r>
              <a:rPr lang="en-US" sz="1800"/>
              <a:t>). </a:t>
            </a:r>
          </a:p>
          <a:p>
            <a:r>
              <a:rPr lang="en-US" sz="1800"/>
              <a:t>K </a:t>
            </a:r>
            <a:r>
              <a:rPr lang="en-US" sz="1800" err="1"/>
              <a:t>životu</a:t>
            </a:r>
            <a:r>
              <a:rPr lang="en-US" sz="1800"/>
              <a:t> </a:t>
            </a:r>
            <a:r>
              <a:rPr lang="en-US" sz="1800" err="1"/>
              <a:t>ve</a:t>
            </a:r>
            <a:r>
              <a:rPr lang="en-US" sz="1800"/>
              <a:t> </a:t>
            </a:r>
            <a:r>
              <a:rPr lang="en-US" sz="1800" err="1"/>
              <a:t>vodě</a:t>
            </a:r>
            <a:r>
              <a:rPr lang="en-US" sz="1800"/>
              <a:t> je </a:t>
            </a:r>
            <a:r>
              <a:rPr lang="en-US" sz="1800" err="1"/>
              <a:t>přizpůsobeno</a:t>
            </a:r>
            <a:r>
              <a:rPr lang="en-US" sz="1800"/>
              <a:t> </a:t>
            </a:r>
            <a:r>
              <a:rPr lang="en-US" sz="1800" err="1"/>
              <a:t>i</a:t>
            </a:r>
            <a:r>
              <a:rPr lang="en-US" sz="1800"/>
              <a:t> </a:t>
            </a:r>
            <a:r>
              <a:rPr lang="en-US" sz="1800" err="1"/>
              <a:t>jejich</a:t>
            </a:r>
            <a:r>
              <a:rPr lang="en-US" sz="1800"/>
              <a:t> </a:t>
            </a:r>
            <a:r>
              <a:rPr lang="en-US" sz="1800" err="1"/>
              <a:t>opeření</a:t>
            </a:r>
            <a:r>
              <a:rPr lang="en-US" sz="1800"/>
              <a:t> – </a:t>
            </a:r>
            <a:r>
              <a:rPr lang="en-US" sz="1800" err="1"/>
              <a:t>mají</a:t>
            </a:r>
            <a:r>
              <a:rPr lang="en-US" sz="1800"/>
              <a:t> </a:t>
            </a:r>
            <a:r>
              <a:rPr lang="en-US" sz="1800" err="1"/>
              <a:t>husté</a:t>
            </a:r>
            <a:r>
              <a:rPr lang="en-US" sz="1800"/>
              <a:t> </a:t>
            </a:r>
            <a:r>
              <a:rPr lang="en-US" sz="1800" err="1"/>
              <a:t>prachové</a:t>
            </a:r>
            <a:r>
              <a:rPr lang="en-US" sz="1800"/>
              <a:t> </a:t>
            </a:r>
            <a:r>
              <a:rPr lang="en-US" sz="1800" err="1"/>
              <a:t>peří</a:t>
            </a:r>
            <a:r>
              <a:rPr lang="en-US" sz="1800"/>
              <a:t> a </a:t>
            </a:r>
            <a:r>
              <a:rPr lang="en-US" sz="1800" err="1">
                <a:ea typeface="+mn-lt"/>
                <a:cs typeface="+mn-lt"/>
              </a:rPr>
              <a:t>velkou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kostrční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žlázu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jejímž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mastným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sekretem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peří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potírají</a:t>
            </a:r>
            <a:r>
              <a:rPr lang="en-US" sz="1800">
                <a:ea typeface="+mn-lt"/>
                <a:cs typeface="+mn-lt"/>
              </a:rPr>
              <a:t>. To je </a:t>
            </a:r>
            <a:r>
              <a:rPr lang="en-US" sz="1800" err="1">
                <a:ea typeface="+mn-lt"/>
                <a:cs typeface="+mn-lt"/>
              </a:rPr>
              <a:t>pak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nepropustné</a:t>
            </a:r>
            <a:r>
              <a:rPr lang="en-US" sz="1800">
                <a:ea typeface="+mn-lt"/>
                <a:cs typeface="+mn-lt"/>
              </a:rPr>
              <a:t> pro </a:t>
            </a:r>
            <a:r>
              <a:rPr lang="en-US" sz="1800" err="1">
                <a:ea typeface="+mn-lt"/>
                <a:cs typeface="+mn-lt"/>
              </a:rPr>
              <a:t>vodu</a:t>
            </a:r>
            <a:r>
              <a:rPr lang="en-US" sz="1800">
                <a:ea typeface="+mn-lt"/>
                <a:cs typeface="+mn-lt"/>
              </a:rPr>
              <a:t>.</a:t>
            </a:r>
            <a:endParaRPr lang="en-US" sz="1800">
              <a:cs typeface="Calibri" panose="020F0502020204030204"/>
            </a:endParaRPr>
          </a:p>
          <a:p>
            <a:r>
              <a:rPr lang="en-US" sz="1800" err="1"/>
              <a:t>Samice</a:t>
            </a:r>
            <a:r>
              <a:rPr lang="en-US" sz="1800"/>
              <a:t> </a:t>
            </a:r>
            <a:r>
              <a:rPr lang="en-US" sz="1800" err="1"/>
              <a:t>snáší</a:t>
            </a:r>
            <a:r>
              <a:rPr lang="en-US" sz="1800"/>
              <a:t> 4-13 </a:t>
            </a:r>
            <a:r>
              <a:rPr lang="en-US" sz="1800" err="1"/>
              <a:t>vajec</a:t>
            </a:r>
            <a:r>
              <a:rPr lang="en-US" sz="1800"/>
              <a:t>, </a:t>
            </a:r>
            <a:r>
              <a:rPr lang="en-US" sz="1800" err="1"/>
              <a:t>někdy</a:t>
            </a:r>
            <a:r>
              <a:rPr lang="en-US" sz="1800"/>
              <a:t> </a:t>
            </a:r>
            <a:r>
              <a:rPr lang="en-US" sz="1800" err="1"/>
              <a:t>i</a:t>
            </a:r>
            <a:r>
              <a:rPr lang="en-US" sz="1800"/>
              <a:t> do </a:t>
            </a:r>
            <a:r>
              <a:rPr lang="en-US" sz="1800" err="1"/>
              <a:t>hnízd</a:t>
            </a:r>
            <a:r>
              <a:rPr lang="en-US" sz="1800"/>
              <a:t> </a:t>
            </a:r>
            <a:r>
              <a:rPr lang="en-US" sz="1800" err="1"/>
              <a:t>jiných</a:t>
            </a:r>
            <a:r>
              <a:rPr lang="en-US" sz="1800"/>
              <a:t> </a:t>
            </a:r>
            <a:r>
              <a:rPr lang="en-US" sz="1800" err="1"/>
              <a:t>samic</a:t>
            </a:r>
            <a:r>
              <a:rPr lang="en-US" sz="1800"/>
              <a:t>.</a:t>
            </a:r>
            <a:endParaRPr lang="en-US" sz="1800">
              <a:cs typeface="Calibri"/>
            </a:endParaRPr>
          </a:p>
          <a:p>
            <a:r>
              <a:rPr lang="en-US" sz="1800"/>
              <a:t>Za </a:t>
            </a:r>
            <a:r>
              <a:rPr lang="en-US" sz="1800" err="1"/>
              <a:t>zástupce</a:t>
            </a:r>
            <a:r>
              <a:rPr lang="en-US" sz="1800"/>
              <a:t> se </a:t>
            </a:r>
            <a:r>
              <a:rPr lang="en-US" sz="1800" err="1"/>
              <a:t>považuje</a:t>
            </a:r>
            <a:r>
              <a:rPr lang="en-US" sz="1800"/>
              <a:t> </a:t>
            </a:r>
            <a:r>
              <a:rPr lang="en-US" sz="1800" err="1"/>
              <a:t>i</a:t>
            </a:r>
            <a:r>
              <a:rPr lang="en-US" sz="1800" b="1"/>
              <a:t> </a:t>
            </a:r>
            <a:r>
              <a:rPr lang="en-US" sz="1800" b="1" err="1"/>
              <a:t>tukan</a:t>
            </a:r>
            <a:r>
              <a:rPr lang="en-US" sz="1800"/>
              <a:t> </a:t>
            </a:r>
            <a:r>
              <a:rPr lang="en-US" sz="1800" b="1" err="1"/>
              <a:t>bělolící</a:t>
            </a:r>
            <a:r>
              <a:rPr lang="en-US" sz="1800" b="1"/>
              <a:t>.</a:t>
            </a:r>
            <a:r>
              <a:rPr lang="en-US" sz="1800"/>
              <a:t> </a:t>
            </a:r>
            <a:endParaRPr lang="en-US" sz="1800">
              <a:cs typeface="Calibri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5" descr="Obsah obrázku pták, vsedě, zvíře, posazený&#10;&#10;Popis vygenerovaný s velmi vysokou mírou spolehlivosti">
            <a:extLst>
              <a:ext uri="{FF2B5EF4-FFF2-40B4-BE49-F238E27FC236}">
                <a16:creationId xmlns:a16="http://schemas.microsoft.com/office/drawing/2014/main" xmlns="" id="{42E4A279-8D96-46F0-A768-506999A025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26552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934883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D755395-8688-4E47-9B56-C69E55C1C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38627BC-FD35-49E9-AD3E-13FA65951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err="1"/>
              <a:t>Vrubozobí</a:t>
            </a:r>
            <a:r>
              <a:rPr lang="en-US" sz="1800"/>
              <a:t> </a:t>
            </a:r>
            <a:r>
              <a:rPr lang="en-US" sz="1800" err="1"/>
              <a:t>jsou</a:t>
            </a:r>
            <a:r>
              <a:rPr lang="en-US" sz="1800"/>
              <a:t> </a:t>
            </a:r>
            <a:r>
              <a:rPr lang="en-US" sz="1800" err="1"/>
              <a:t>dobří</a:t>
            </a:r>
            <a:r>
              <a:rPr lang="en-US" sz="1800"/>
              <a:t> </a:t>
            </a:r>
            <a:r>
              <a:rPr lang="en-US" sz="1800" err="1"/>
              <a:t>letci</a:t>
            </a:r>
            <a:r>
              <a:rPr lang="en-US" sz="1800"/>
              <a:t>, </a:t>
            </a:r>
            <a:r>
              <a:rPr lang="en-US" sz="1800" err="1"/>
              <a:t>létají</a:t>
            </a:r>
            <a:r>
              <a:rPr lang="en-US" sz="1800"/>
              <a:t> </a:t>
            </a:r>
            <a:r>
              <a:rPr lang="en-US" sz="1800" err="1"/>
              <a:t>rychle</a:t>
            </a:r>
            <a:r>
              <a:rPr lang="en-US" sz="1800"/>
              <a:t> (</a:t>
            </a:r>
            <a:r>
              <a:rPr lang="en-US" sz="1800" err="1"/>
              <a:t>až</a:t>
            </a:r>
            <a:r>
              <a:rPr lang="en-US" sz="1800"/>
              <a:t> 100 km/h).</a:t>
            </a:r>
          </a:p>
          <a:p>
            <a:r>
              <a:rPr lang="en-US" sz="1800" err="1"/>
              <a:t>Dalším</a:t>
            </a:r>
            <a:r>
              <a:rPr lang="en-US" sz="1800"/>
              <a:t> </a:t>
            </a:r>
            <a:r>
              <a:rPr lang="en-US" sz="1800" err="1"/>
              <a:t>znakem</a:t>
            </a:r>
            <a:r>
              <a:rPr lang="en-US" sz="1800"/>
              <a:t> </a:t>
            </a:r>
            <a:r>
              <a:rPr lang="en-US" sz="1800" err="1"/>
              <a:t>vrubozobých</a:t>
            </a:r>
            <a:r>
              <a:rPr lang="en-US" sz="1800"/>
              <a:t> </a:t>
            </a:r>
            <a:r>
              <a:rPr lang="en-US" sz="1800" err="1"/>
              <a:t>jsou</a:t>
            </a:r>
            <a:r>
              <a:rPr lang="en-US" sz="1800"/>
              <a:t> </a:t>
            </a:r>
            <a:r>
              <a:rPr lang="en-US" sz="1800" err="1"/>
              <a:t>krátké</a:t>
            </a:r>
            <a:r>
              <a:rPr lang="en-US" sz="1800"/>
              <a:t>, </a:t>
            </a:r>
            <a:r>
              <a:rPr lang="en-US" sz="1800" err="1"/>
              <a:t>poměrně</a:t>
            </a:r>
            <a:r>
              <a:rPr lang="en-US" sz="1800"/>
              <a:t> </a:t>
            </a:r>
            <a:r>
              <a:rPr lang="en-US" sz="1800" err="1"/>
              <a:t>vzadu</a:t>
            </a:r>
            <a:r>
              <a:rPr lang="en-US" sz="1800"/>
              <a:t> </a:t>
            </a:r>
            <a:r>
              <a:rPr lang="en-US" sz="1800" err="1"/>
              <a:t>postavené</a:t>
            </a:r>
            <a:r>
              <a:rPr lang="en-US" sz="1800"/>
              <a:t> </a:t>
            </a:r>
            <a:r>
              <a:rPr lang="en-US" sz="1800" err="1"/>
              <a:t>končetiny</a:t>
            </a:r>
            <a:r>
              <a:rPr lang="en-US" sz="1800"/>
              <a:t> a </a:t>
            </a:r>
            <a:r>
              <a:rPr lang="en-US" sz="1800" err="1"/>
              <a:t>všechny</a:t>
            </a:r>
            <a:r>
              <a:rPr lang="en-US" sz="1800"/>
              <a:t> </a:t>
            </a:r>
            <a:r>
              <a:rPr lang="en-US" sz="1800" err="1"/>
              <a:t>prsty</a:t>
            </a:r>
            <a:r>
              <a:rPr lang="en-US" sz="1800"/>
              <a:t> </a:t>
            </a:r>
            <a:r>
              <a:rPr lang="en-US" sz="1800" err="1"/>
              <a:t>kromě</a:t>
            </a:r>
            <a:r>
              <a:rPr lang="en-US" sz="1800"/>
              <a:t> </a:t>
            </a:r>
            <a:r>
              <a:rPr lang="en-US" sz="1800" err="1"/>
              <a:t>zadního</a:t>
            </a:r>
            <a:r>
              <a:rPr lang="en-US" sz="1800"/>
              <a:t> </a:t>
            </a:r>
            <a:r>
              <a:rPr lang="en-US" sz="1800" err="1"/>
              <a:t>jsou</a:t>
            </a:r>
            <a:r>
              <a:rPr lang="en-US" sz="1800"/>
              <a:t> </a:t>
            </a:r>
            <a:r>
              <a:rPr lang="en-US" sz="1800" err="1"/>
              <a:t>spojené</a:t>
            </a:r>
            <a:r>
              <a:rPr lang="en-US" sz="1800"/>
              <a:t> </a:t>
            </a:r>
            <a:r>
              <a:rPr lang="en-US" sz="1800" err="1"/>
              <a:t>plovací</a:t>
            </a:r>
            <a:r>
              <a:rPr lang="en-US" sz="1800"/>
              <a:t> </a:t>
            </a:r>
            <a:r>
              <a:rPr lang="en-US" sz="1800" err="1"/>
              <a:t>blánou</a:t>
            </a:r>
            <a:r>
              <a:rPr lang="en-US" sz="1800"/>
              <a:t>.</a:t>
            </a:r>
            <a:endParaRPr lang="en-US" sz="1800" err="1">
              <a:cs typeface="Calibri"/>
            </a:endParaRPr>
          </a:p>
          <a:p>
            <a:r>
              <a:rPr lang="en-US" sz="1800" err="1">
                <a:ea typeface="+mn-lt"/>
                <a:cs typeface="+mn-lt"/>
              </a:rPr>
              <a:t>Většina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vrubozobých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jsou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dobří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plavci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někteří</a:t>
            </a:r>
            <a:r>
              <a:rPr lang="en-US" sz="1800">
                <a:ea typeface="+mn-lt"/>
                <a:cs typeface="+mn-lt"/>
              </a:rPr>
              <a:t> se za </a:t>
            </a:r>
            <a:r>
              <a:rPr lang="en-US" sz="1800" err="1">
                <a:ea typeface="+mn-lt"/>
                <a:cs typeface="+mn-lt"/>
              </a:rPr>
              <a:t>potravou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potápí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silné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nohy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jim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pak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slouží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jako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výkonná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vesla</a:t>
            </a:r>
            <a:r>
              <a:rPr lang="en-US" sz="1800">
                <a:ea typeface="+mn-lt"/>
                <a:cs typeface="+mn-lt"/>
              </a:rPr>
              <a:t>. Na </a:t>
            </a:r>
            <a:r>
              <a:rPr lang="en-US" sz="1800" err="1">
                <a:ea typeface="+mn-lt"/>
                <a:cs typeface="+mn-lt"/>
              </a:rPr>
              <a:t>zemi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jsou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naopak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vrubozobí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poněkud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neobratní</a:t>
            </a:r>
            <a:r>
              <a:rPr lang="en-US" sz="1800">
                <a:ea typeface="+mn-lt"/>
                <a:cs typeface="+mn-lt"/>
              </a:rPr>
              <a:t>.</a:t>
            </a:r>
            <a:endParaRPr lang="en-US" sz="1800">
              <a:cs typeface="Calibri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5" descr="Obsah obrázku voda, zvíře, pták, kachna&#10;&#10;Popis vygenerovaný s velmi vysokou mírou spolehlivosti">
            <a:extLst>
              <a:ext uri="{FF2B5EF4-FFF2-40B4-BE49-F238E27FC236}">
                <a16:creationId xmlns:a16="http://schemas.microsoft.com/office/drawing/2014/main" xmlns="" id="{742C863A-877D-4EF0-A5D6-723E82EC6E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8262" r="17466" b="-1"/>
          <a:stretch/>
        </p:blipFill>
        <p:spPr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217917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551459A-4057-45FE-8FDC-AFD79B0D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4624342" cy="1325563"/>
          </a:xfrm>
        </p:spPr>
        <p:txBody>
          <a:bodyPr>
            <a:normAutofit/>
          </a:bodyPr>
          <a:lstStyle/>
          <a:p>
            <a:r>
              <a:rPr lang="cs-CZ">
                <a:cs typeface="Calibri Light"/>
              </a:rPr>
              <a:t>zástupci</a:t>
            </a:r>
            <a:r>
              <a:rPr lang="cs-CZ">
                <a:ea typeface="+mj-lt"/>
                <a:cs typeface="+mj-lt"/>
              </a:rPr>
              <a:t> ( ͡° ͜ʖ ͡°)</a:t>
            </a:r>
            <a:endParaRPr lang="cs-CZ">
              <a:cs typeface="Calibri Light"/>
            </a:endParaRPr>
          </a:p>
          <a:p>
            <a:r>
              <a:rPr lang="cs-CZ" sz="2000">
                <a:cs typeface="Calibri Light"/>
              </a:rPr>
              <a:t>Například: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07977D39-626F-40D7-B00F-16E02602DD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Obrázek 9" descr="Obsah obrázku exteriér, pták, zvíře, stojící&#10;&#10;Popis vygenerovaný s velmi vysokou mírou spolehlivosti">
            <a:extLst>
              <a:ext uri="{FF2B5EF4-FFF2-40B4-BE49-F238E27FC236}">
                <a16:creationId xmlns:a16="http://schemas.microsoft.com/office/drawing/2014/main" xmlns="" id="{7F17B182-8897-40A8-9AC2-37478BC87F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5" b="-5"/>
          <a:stretch/>
        </p:blipFill>
        <p:spPr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5AC2C72-5C61-451E-B1F1-4451C6382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12" y="2803743"/>
            <a:ext cx="4558309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1800">
                <a:cs typeface="Calibri"/>
              </a:rPr>
              <a:t>Kachna divoká</a:t>
            </a:r>
          </a:p>
          <a:p>
            <a:pPr marL="0" indent="0">
              <a:buNone/>
            </a:pPr>
            <a:endParaRPr lang="cs-CZ" sz="1800">
              <a:cs typeface="Calibri"/>
            </a:endParaRPr>
          </a:p>
          <a:p>
            <a:r>
              <a:rPr lang="cs-CZ" sz="1800">
                <a:cs typeface="Calibri"/>
              </a:rPr>
              <a:t>Morčák chocholatý</a:t>
            </a:r>
          </a:p>
          <a:p>
            <a:endParaRPr lang="cs-CZ" sz="1800">
              <a:cs typeface="Calibri"/>
            </a:endParaRPr>
          </a:p>
          <a:p>
            <a:r>
              <a:rPr lang="cs" sz="1800"/>
              <a:t>Labuť velká </a:t>
            </a:r>
            <a:endParaRPr lang="cs-CZ" sz="1800">
              <a:cs typeface="Calibri"/>
            </a:endParaRPr>
          </a:p>
          <a:p>
            <a:endParaRPr lang="cs" sz="1800">
              <a:cs typeface="Calibri"/>
            </a:endParaRPr>
          </a:p>
          <a:p>
            <a:r>
              <a:rPr lang="cs" sz="1800"/>
              <a:t>Husa velká</a:t>
            </a:r>
            <a:endParaRPr lang="cs" sz="1800">
              <a:cs typeface="Calibri"/>
            </a:endParaRPr>
          </a:p>
          <a:p>
            <a:endParaRPr lang="cs-CZ" sz="1800">
              <a:cs typeface="Calibri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B905CDE4-B751-4B3E-B625-6E59F89034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08108C16-F4C0-44AA-999D-17BD39219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Obrázek 7" descr="Obsah obrázku voda, zvíře, pták, labuť&#10;&#10;Popis vygenerovaný s velmi vysokou mírou spolehlivosti">
            <a:extLst>
              <a:ext uri="{FF2B5EF4-FFF2-40B4-BE49-F238E27FC236}">
                <a16:creationId xmlns:a16="http://schemas.microsoft.com/office/drawing/2014/main" xmlns="" id="{61F3B75A-00EB-448E-91C4-02A493EA11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20" r="21643" b="2"/>
          <a:stretch/>
        </p:blipFill>
        <p:spPr>
          <a:xfrm>
            <a:off x="5838253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4" name="Obrázek 4" descr="Obsah obrázku kachna, pták, zvíře, voda&#10;&#10;Popis vygenerovaný s velmi vysokou mírou spolehlivosti">
            <a:extLst>
              <a:ext uri="{FF2B5EF4-FFF2-40B4-BE49-F238E27FC236}">
                <a16:creationId xmlns:a16="http://schemas.microsoft.com/office/drawing/2014/main" xmlns="" id="{A17B35E4-F5A6-4AC3-808D-F71E029924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51" r="5251" b="4"/>
          <a:stretch/>
        </p:blipFill>
        <p:spPr>
          <a:xfrm>
            <a:off x="8266900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C8F10CB3-3B5E-4C7A-98CF-B87454DDFA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5" descr="Obsah obrázku exteriér, pták, zvíře, kachna&#10;&#10;Popis vygenerovaný s velmi vysokou mírou spolehlivosti">
            <a:extLst>
              <a:ext uri="{FF2B5EF4-FFF2-40B4-BE49-F238E27FC236}">
                <a16:creationId xmlns:a16="http://schemas.microsoft.com/office/drawing/2014/main" xmlns="" id="{A4E6EF5C-57BF-4B8B-892F-2ABDD25532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13" r="11300" b="2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522795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0671A8AE-40A1-4631-A6B8-581AFF0654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2" descr="Obsah obrázku loďka, exteriér, voda, žlutá&#10;&#10;Popis vygenerovaný s velmi vysokou mírou spolehlivosti">
            <a:extLst>
              <a:ext uri="{FF2B5EF4-FFF2-40B4-BE49-F238E27FC236}">
                <a16:creationId xmlns:a16="http://schemas.microsoft.com/office/drawing/2014/main" xmlns="" id="{B5C6768C-5048-45C6-87E3-EAA98757D1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00" r="2416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AB58EF07-17C2-48CF-ABB0-EEF1F17CB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BB45541-798C-45AB-82B0-82ABBAD2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Děkujeme za pozornost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2897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Vlastní</PresentationFormat>
  <Paragraphs>25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systému Office</vt:lpstr>
      <vt:lpstr>Vrubozobí          </vt:lpstr>
      <vt:lpstr>rozšíření</vt:lpstr>
      <vt:lpstr>Snímek 3</vt:lpstr>
      <vt:lpstr>Snímek 4</vt:lpstr>
      <vt:lpstr>Snímek 5</vt:lpstr>
      <vt:lpstr>zástupci ( ͡° ͜ʖ ͡°) Například:</vt:lpstr>
      <vt:lpstr>Děkujeme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/>
  <cp:lastModifiedBy/>
  <cp:revision>1</cp:revision>
  <dcterms:created xsi:type="dcterms:W3CDTF">2020-03-05T18:14:37Z</dcterms:created>
  <dcterms:modified xsi:type="dcterms:W3CDTF">2020-03-22T19:50:55Z</dcterms:modified>
</cp:coreProperties>
</file>