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cs-CZ" smtClean="0"/>
              <a:t>Kliknutím lze upravit styl.</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3/24/2020</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idx="1"/>
          </p:nvPr>
        </p:nvSpPr>
        <p:spPr/>
        <p:txBody>
          <a:bodyPr anchor="ct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cs-CZ" smtClean="0"/>
              <a:t>Kliknutím lze upravit styl.</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smtClean="0"/>
              <a:t>Kliknutím lze upravit styl.</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cs-CZ" smtClean="0"/>
              <a:t>Kliknutím lze upravit styl.</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cs-CZ" smtClean="0"/>
              <a:t>Kliknutím lze upravit styl.</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cs-CZ" smtClean="0"/>
              <a:t>Kliknutím lze upravit styl.</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smtClean="0"/>
              <a:t>Kliknutím na ikonu přidáte obrázek.</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ek s popiskem">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cs-CZ" smtClean="0"/>
              <a:t>Kliknutím lze upravit styl.</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smtClean="0"/>
              <a:t>Kliknutím na ikonu přidáte obrázek.</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cs-CZ" smtClean="0"/>
              <a:t>Kliknutím lze upravit styl.</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cs-CZ" smtClean="0"/>
              <a:t>Kliknutím lze upravit styl.</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smtClean="0"/>
              <a:t>Kliknutím lze upravit styly předlohy textu.</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cs-CZ" smtClean="0"/>
              <a:t>Kliknutím lze upravit styl.</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Jmenovka s citací">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cs-CZ" smtClean="0"/>
              <a:t>Kliknutím lze upravit styl.</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cs-CZ" smtClean="0"/>
              <a:t>Kliknutím lze upravit styly předlohy textu.</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ravda nebo nepravd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cs-CZ" smtClean="0"/>
              <a:t>Kliknutím lze upravit styl.</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cs-CZ" smtClean="0"/>
              <a:t>Kliknutím lze upravit styly předlohy textu.</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cs-CZ" smtClean="0"/>
              <a:t>Kliknutím lze upravit styl.</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cs-CZ" smtClean="0"/>
              <a:t>Kliknutím lze upravit styl.</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cs-CZ" smtClean="0"/>
              <a:t>Kliknutím lze upravit styl.</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3/24/2020</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cs.wikipedia.org/wiki/Albatrosovit%C3%AD" TargetMode="External"/><Relationship Id="rId3" Type="http://schemas.openxmlformats.org/officeDocument/2006/relationships/hyperlink" Target="https://cs.wikipedia.org/wiki/Ji%C5%BEn%C3%AD_Amerika" TargetMode="External"/><Relationship Id="rId7" Type="http://schemas.openxmlformats.org/officeDocument/2006/relationships/hyperlink" Target="https://cs.wikipedia.org/wiki/Tu%C4%8D%C5%88%C3%A1k_br%C3%BDlov%C3%BD" TargetMode="External"/><Relationship Id="rId2" Type="http://schemas.openxmlformats.org/officeDocument/2006/relationships/hyperlink" Target="https://cs.wikipedia.org/wiki/16._stolet%C3%AD" TargetMode="External"/><Relationship Id="rId1" Type="http://schemas.openxmlformats.org/officeDocument/2006/relationships/slideLayout" Target="../slideLayouts/slideLayout2.xml"/><Relationship Id="rId6" Type="http://schemas.openxmlformats.org/officeDocument/2006/relationships/hyperlink" Target="https://cs.wikipedia.org/wiki/Carl_Linn%C3%A9" TargetMode="External"/><Relationship Id="rId5" Type="http://schemas.openxmlformats.org/officeDocument/2006/relationships/hyperlink" Target="https://cs.wikipedia.org/wiki/James_Cook" TargetMode="External"/><Relationship Id="rId4" Type="http://schemas.openxmlformats.org/officeDocument/2006/relationships/hyperlink" Target="https://cs.wikipedia.org/wiki/Afrika"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cs.wikipedia.org/wiki/Galap%C3%A1gy" TargetMode="External"/><Relationship Id="rId3" Type="http://schemas.openxmlformats.org/officeDocument/2006/relationships/hyperlink" Target="https://cs.wikipedia.org/wiki/Subtropick%C3%BD_podnebn%C3%BD_p%C3%A1s" TargetMode="External"/><Relationship Id="rId7" Type="http://schemas.openxmlformats.org/officeDocument/2006/relationships/hyperlink" Target="https://cs.wikipedia.org/wiki/Rovn%C3%ADk" TargetMode="External"/><Relationship Id="rId2" Type="http://schemas.openxmlformats.org/officeDocument/2006/relationships/hyperlink" Target="https://cs.wikipedia.org/wiki/M%C3%ADrn%C3%BD_podnebn%C3%BD_p%C3%A1s" TargetMode="External"/><Relationship Id="rId1" Type="http://schemas.openxmlformats.org/officeDocument/2006/relationships/slideLayout" Target="../slideLayouts/slideLayout2.xml"/><Relationship Id="rId6" Type="http://schemas.openxmlformats.org/officeDocument/2006/relationships/hyperlink" Target="https://cs.wikipedia.org/wiki/Tu%C4%8D%C5%88%C3%A1k_galap%C3%A1%C5%BEsk%C3%BD" TargetMode="External"/><Relationship Id="rId5" Type="http://schemas.openxmlformats.org/officeDocument/2006/relationships/hyperlink" Target="https://cs.wikipedia.org/wiki/Tu%C4%8D%C5%88%C3%A1k_br%C3%BDlov%C3%BD" TargetMode="External"/><Relationship Id="rId4" Type="http://schemas.openxmlformats.org/officeDocument/2006/relationships/hyperlink" Target="https://cs.wikipedia.org/wiki/Tu%C4%8D%C5%88%C3%A1k_c%C3%ADsa%C5%99sk%C3%BD"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cs.wikipedia.org/wiki/Torp%C3%A9do" TargetMode="External"/><Relationship Id="rId7" Type="http://schemas.openxmlformats.org/officeDocument/2006/relationships/hyperlink" Target="https://cs.wikipedia.org/wiki/K%C5%99%C3%ADdlo" TargetMode="External"/><Relationship Id="rId2" Type="http://schemas.openxmlformats.org/officeDocument/2006/relationships/hyperlink" Target="https://cs.wikipedia.org/wiki/Pot%C3%A1p%C4%9Bn%C3%AD" TargetMode="External"/><Relationship Id="rId1" Type="http://schemas.openxmlformats.org/officeDocument/2006/relationships/slideLayout" Target="../slideLayouts/slideLayout2.xml"/><Relationship Id="rId6" Type="http://schemas.openxmlformats.org/officeDocument/2006/relationships/hyperlink" Target="https://cs.wikipedia.org/wiki/Kost" TargetMode="External"/><Relationship Id="rId5" Type="http://schemas.openxmlformats.org/officeDocument/2006/relationships/hyperlink" Target="https://cs.wikipedia.org/wiki/T%C4%9B%C5%BEi%C5%A1t%C4%9B" TargetMode="External"/><Relationship Id="rId4" Type="http://schemas.openxmlformats.org/officeDocument/2006/relationships/hyperlink" Target="https://cs.wikipedia.org/w/index.php?title=Hydrodynamick%C3%BD&amp;action=edit&amp;redlink=1"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2" Type="http://schemas.openxmlformats.org/officeDocument/2006/relationships/hyperlink" Target="https://cs.wikipedia.org/wiki/Tu&#269;&#328;&#225;ci"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3743459" y="1964267"/>
            <a:ext cx="7197726" cy="2421464"/>
          </a:xfrm>
        </p:spPr>
        <p:txBody>
          <a:bodyPr/>
          <a:lstStyle/>
          <a:p>
            <a:r>
              <a:rPr lang="cs-CZ" b="1" i="1" dirty="0" err="1" smtClean="0"/>
              <a:t>TUČŇáCI</a:t>
            </a:r>
            <a:endParaRPr lang="cs-CZ" b="1" i="1" dirty="0"/>
          </a:p>
        </p:txBody>
      </p:sp>
      <p:sp>
        <p:nvSpPr>
          <p:cNvPr id="3" name="Podnadpis 2"/>
          <p:cNvSpPr>
            <a:spLocks noGrp="1"/>
          </p:cNvSpPr>
          <p:nvPr>
            <p:ph type="subTitle" idx="1"/>
          </p:nvPr>
        </p:nvSpPr>
        <p:spPr>
          <a:xfrm>
            <a:off x="3743459" y="4385731"/>
            <a:ext cx="7049038" cy="914401"/>
          </a:xfrm>
        </p:spPr>
        <p:txBody>
          <a:bodyPr>
            <a:normAutofit/>
          </a:bodyPr>
          <a:lstStyle/>
          <a:p>
            <a:r>
              <a:rPr lang="cs-CZ" sz="4400" b="1" dirty="0" smtClean="0"/>
              <a:t>Jakub </a:t>
            </a:r>
            <a:r>
              <a:rPr lang="cs-CZ" sz="4400" b="1" dirty="0" err="1" smtClean="0"/>
              <a:t>ambrož</a:t>
            </a:r>
            <a:endParaRPr lang="cs-CZ" sz="4400" b="1" dirty="0"/>
          </a:p>
        </p:txBody>
      </p:sp>
    </p:spTree>
    <p:extLst>
      <p:ext uri="{BB962C8B-B14F-4D97-AF65-F5344CB8AC3E}">
        <p14:creationId xmlns:p14="http://schemas.microsoft.com/office/powerpoint/2010/main" val="36982227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1" y="0"/>
            <a:ext cx="10131425" cy="1416676"/>
          </a:xfrm>
        </p:spPr>
        <p:txBody>
          <a:bodyPr/>
          <a:lstStyle/>
          <a:p>
            <a:r>
              <a:rPr lang="cs-CZ" b="1" i="1" u="sng" dirty="0">
                <a:solidFill>
                  <a:srgbClr val="00B050"/>
                </a:solidFill>
              </a:rPr>
              <a:t>Objevení tučňáků</a:t>
            </a:r>
            <a:endParaRPr lang="cs-CZ" b="1" i="1" u="sng" dirty="0">
              <a:solidFill>
                <a:srgbClr val="00B050"/>
              </a:solidFill>
            </a:endParaRPr>
          </a:p>
        </p:txBody>
      </p:sp>
      <p:sp>
        <p:nvSpPr>
          <p:cNvPr id="3" name="Zástupný symbol pro obsah 2"/>
          <p:cNvSpPr>
            <a:spLocks noGrp="1"/>
          </p:cNvSpPr>
          <p:nvPr>
            <p:ph idx="1"/>
          </p:nvPr>
        </p:nvSpPr>
        <p:spPr>
          <a:xfrm>
            <a:off x="183524" y="1416676"/>
            <a:ext cx="10131425" cy="5441324"/>
          </a:xfrm>
        </p:spPr>
        <p:txBody>
          <a:bodyPr>
            <a:normAutofit fontScale="92500"/>
          </a:bodyPr>
          <a:lstStyle/>
          <a:p>
            <a:r>
              <a:rPr lang="cs-CZ" sz="2800" dirty="0"/>
              <a:t>Tučňáci byli objeveni námořníky, kteří v </a:t>
            </a:r>
            <a:r>
              <a:rPr lang="cs-CZ" sz="2800" dirty="0">
                <a:hlinkClick r:id="rId2" tooltip="16. století"/>
              </a:rPr>
              <a:t>16. stol.</a:t>
            </a:r>
            <a:r>
              <a:rPr lang="cs-CZ" sz="2800" dirty="0"/>
              <a:t> hledali námořní cesty kolem pobřeží </a:t>
            </a:r>
            <a:r>
              <a:rPr lang="cs-CZ" sz="2800" dirty="0">
                <a:hlinkClick r:id="rId3" tooltip="Jižní Amerika"/>
              </a:rPr>
              <a:t>Jižní Ameriky</a:t>
            </a:r>
            <a:r>
              <a:rPr lang="cs-CZ" sz="2800" dirty="0"/>
              <a:t> a </a:t>
            </a:r>
            <a:r>
              <a:rPr lang="cs-CZ" sz="2800" dirty="0">
                <a:hlinkClick r:id="rId4" tooltip="Afrika"/>
              </a:rPr>
              <a:t>Afriky</a:t>
            </a:r>
            <a:r>
              <a:rPr lang="cs-CZ" sz="2800" dirty="0" smtClean="0"/>
              <a:t>.</a:t>
            </a:r>
          </a:p>
          <a:p>
            <a:r>
              <a:rPr lang="cs-CZ" sz="2800" dirty="0"/>
              <a:t>Někteří mořeplavci je pokládali za opeřené ryby, jiní, například Francise </a:t>
            </a:r>
            <a:r>
              <a:rPr lang="cs-CZ" sz="2800" dirty="0" err="1"/>
              <a:t>Drake</a:t>
            </a:r>
            <a:r>
              <a:rPr lang="cs-CZ" sz="2800" dirty="0"/>
              <a:t>, se o nich zmiňují jako o nelétavých černobílých husách</a:t>
            </a:r>
            <a:r>
              <a:rPr lang="cs-CZ" sz="2800" dirty="0" smtClean="0"/>
              <a:t>.</a:t>
            </a:r>
          </a:p>
          <a:p>
            <a:r>
              <a:rPr lang="cs-CZ" sz="2800" dirty="0"/>
              <a:t>Mořeplavci tučňáky chytali a jedli, i když jim jejich tučné, rybinou páchnoucí maso moc nechutnalo. Například anglický mořeplavec </a:t>
            </a:r>
            <a:r>
              <a:rPr lang="cs-CZ" sz="2800" dirty="0">
                <a:hlinkClick r:id="rId5" tooltip="James Cook"/>
              </a:rPr>
              <a:t>James </a:t>
            </a:r>
            <a:r>
              <a:rPr lang="cs-CZ" sz="2800" dirty="0" err="1">
                <a:hlinkClick r:id="rId5" tooltip="James Cook"/>
              </a:rPr>
              <a:t>Cook</a:t>
            </a:r>
            <a:r>
              <a:rPr lang="cs-CZ" sz="2800" dirty="0"/>
              <a:t> však jedl tučňáky raději než nasolené maso z lodních zásob</a:t>
            </a:r>
            <a:r>
              <a:rPr lang="cs-CZ" sz="2800" dirty="0" smtClean="0"/>
              <a:t>.</a:t>
            </a:r>
          </a:p>
          <a:p>
            <a:r>
              <a:rPr lang="cs-CZ" sz="2800" dirty="0" smtClean="0"/>
              <a:t>Podivný </a:t>
            </a:r>
            <a:r>
              <a:rPr lang="cs-CZ" sz="2800" dirty="0"/>
              <a:t>vzhled tučňáků fascinoval dobové učence, kteří se v 16. a 17. století dohadovali, zda tučňáci jsou ptáci, ryby nebo čtvernožci, až roku 1758 švédský přírodovědec </a:t>
            </a:r>
            <a:r>
              <a:rPr lang="cs-CZ" sz="2800" dirty="0">
                <a:hlinkClick r:id="rId6" tooltip="Carl Linné"/>
              </a:rPr>
              <a:t>Carl Linné</a:t>
            </a:r>
            <a:r>
              <a:rPr lang="cs-CZ" sz="2800" dirty="0"/>
              <a:t> poprvé systematizoval </a:t>
            </a:r>
            <a:r>
              <a:rPr lang="cs-CZ" sz="2800" dirty="0">
                <a:hlinkClick r:id="rId7" tooltip="Tučňák brýlový"/>
              </a:rPr>
              <a:t>tučňáka brýlového</a:t>
            </a:r>
            <a:r>
              <a:rPr lang="cs-CZ" sz="2800" dirty="0"/>
              <a:t> jako ptáka příbuzného </a:t>
            </a:r>
            <a:r>
              <a:rPr lang="cs-CZ" sz="2800" dirty="0" smtClean="0">
                <a:hlinkClick r:id="rId8" tooltip="Albatrosovití"/>
              </a:rPr>
              <a:t>albatrosům</a:t>
            </a:r>
            <a:r>
              <a:rPr lang="cs-CZ" sz="2800" dirty="0" smtClean="0"/>
              <a:t>.</a:t>
            </a:r>
          </a:p>
          <a:p>
            <a:endParaRPr lang="cs-CZ" dirty="0"/>
          </a:p>
        </p:txBody>
      </p:sp>
    </p:spTree>
    <p:extLst>
      <p:ext uri="{BB962C8B-B14F-4D97-AF65-F5344CB8AC3E}">
        <p14:creationId xmlns:p14="http://schemas.microsoft.com/office/powerpoint/2010/main" val="1798175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b="1" i="1" u="sng" dirty="0">
                <a:solidFill>
                  <a:schemeClr val="accent2">
                    <a:lumMod val="60000"/>
                    <a:lumOff val="40000"/>
                  </a:schemeClr>
                </a:solidFill>
              </a:rPr>
              <a:t>Výskyt moderních </a:t>
            </a:r>
            <a:r>
              <a:rPr lang="cs-CZ" b="1" i="1" u="sng" dirty="0" smtClean="0">
                <a:solidFill>
                  <a:schemeClr val="accent2">
                    <a:lumMod val="60000"/>
                    <a:lumOff val="40000"/>
                  </a:schemeClr>
                </a:solidFill>
              </a:rPr>
              <a:t>druhů</a:t>
            </a:r>
            <a:r>
              <a:rPr lang="cs-CZ" b="1" dirty="0"/>
              <a:t/>
            </a:r>
            <a:br>
              <a:rPr lang="cs-CZ" b="1" dirty="0"/>
            </a:br>
            <a:endParaRPr lang="cs-CZ" dirty="0"/>
          </a:p>
        </p:txBody>
      </p:sp>
      <p:sp>
        <p:nvSpPr>
          <p:cNvPr id="3" name="Zástupný symbol pro obsah 2"/>
          <p:cNvSpPr>
            <a:spLocks noGrp="1"/>
          </p:cNvSpPr>
          <p:nvPr>
            <p:ph idx="1"/>
          </p:nvPr>
        </p:nvSpPr>
        <p:spPr>
          <a:xfrm>
            <a:off x="1" y="1468192"/>
            <a:ext cx="10817226" cy="5022759"/>
          </a:xfrm>
        </p:spPr>
        <p:txBody>
          <a:bodyPr/>
          <a:lstStyle/>
          <a:p>
            <a:r>
              <a:rPr lang="cs-CZ" sz="3200" dirty="0" smtClean="0"/>
              <a:t>Ačkoli </a:t>
            </a:r>
            <a:r>
              <a:rPr lang="cs-CZ" sz="3200" dirty="0"/>
              <a:t>jsou tučňáci obecně spojováni se zimou, většina druhů žije v </a:t>
            </a:r>
            <a:r>
              <a:rPr lang="cs-CZ" sz="3200" dirty="0">
                <a:hlinkClick r:id="rId2" tooltip="Mírný podnebný pás"/>
              </a:rPr>
              <a:t>mírném</a:t>
            </a:r>
            <a:r>
              <a:rPr lang="cs-CZ" sz="3200" dirty="0"/>
              <a:t> až </a:t>
            </a:r>
            <a:r>
              <a:rPr lang="cs-CZ" sz="3200" dirty="0">
                <a:hlinkClick r:id="rId3" tooltip="Subtropický podnebný pás"/>
              </a:rPr>
              <a:t>subtropickém</a:t>
            </a:r>
            <a:r>
              <a:rPr lang="cs-CZ" sz="3200" dirty="0"/>
              <a:t> pásmu; zatímco </a:t>
            </a:r>
            <a:r>
              <a:rPr lang="cs-CZ" sz="3200" dirty="0">
                <a:hlinkClick r:id="rId4" tooltip="Tučňák císařský"/>
              </a:rPr>
              <a:t>tučňák císařský</a:t>
            </a:r>
            <a:r>
              <a:rPr lang="cs-CZ" sz="3200" dirty="0"/>
              <a:t> (</a:t>
            </a:r>
            <a:r>
              <a:rPr lang="cs-CZ" sz="3200" i="1" dirty="0" err="1"/>
              <a:t>Aptenodytes</a:t>
            </a:r>
            <a:r>
              <a:rPr lang="cs-CZ" sz="3200" i="1" dirty="0"/>
              <a:t> </a:t>
            </a:r>
            <a:r>
              <a:rPr lang="cs-CZ" sz="3200" i="1" dirty="0" err="1"/>
              <a:t>forsteri</a:t>
            </a:r>
            <a:r>
              <a:rPr lang="cs-CZ" sz="3200" dirty="0"/>
              <a:t>) čelí třeskutým antarktickým mrazům v mínus čtyřiceti stupních pod nulou, svádí </a:t>
            </a:r>
            <a:r>
              <a:rPr lang="cs-CZ" sz="3200" dirty="0">
                <a:hlinkClick r:id="rId5" tooltip="Tučňák brýlový"/>
              </a:rPr>
              <a:t>tučňák brýlový</a:t>
            </a:r>
            <a:r>
              <a:rPr lang="cs-CZ" sz="3200" dirty="0"/>
              <a:t> (</a:t>
            </a:r>
            <a:r>
              <a:rPr lang="cs-CZ" sz="3200" i="1" dirty="0" err="1"/>
              <a:t>Spheniscus</a:t>
            </a:r>
            <a:r>
              <a:rPr lang="cs-CZ" sz="3200" i="1" dirty="0"/>
              <a:t> </a:t>
            </a:r>
            <a:r>
              <a:rPr lang="cs-CZ" sz="3200" i="1" dirty="0" err="1"/>
              <a:t>demersus</a:t>
            </a:r>
            <a:r>
              <a:rPr lang="cs-CZ" sz="3200" dirty="0"/>
              <a:t>) opačný boj s čtyřiceti stupňovým parnem Jižní Afriky. Druh </a:t>
            </a:r>
            <a:r>
              <a:rPr lang="cs-CZ" sz="3200" dirty="0">
                <a:hlinkClick r:id="rId6" tooltip="Tučňák galapážský"/>
              </a:rPr>
              <a:t>tučňák galapážský</a:t>
            </a:r>
            <a:r>
              <a:rPr lang="cs-CZ" sz="3200" dirty="0"/>
              <a:t> hnízdí u samotného </a:t>
            </a:r>
            <a:r>
              <a:rPr lang="cs-CZ" sz="3200" dirty="0">
                <a:hlinkClick r:id="rId7" tooltip="Rovník"/>
              </a:rPr>
              <a:t>rovníku</a:t>
            </a:r>
            <a:r>
              <a:rPr lang="cs-CZ" sz="3200" dirty="0"/>
              <a:t> na </a:t>
            </a:r>
            <a:r>
              <a:rPr lang="cs-CZ" sz="3200" dirty="0">
                <a:hlinkClick r:id="rId8" tooltip="Galapágy"/>
              </a:rPr>
              <a:t>Galapážských ostrovech</a:t>
            </a:r>
            <a:r>
              <a:rPr lang="cs-CZ" sz="3200" dirty="0"/>
              <a:t>, a tak se jako jediný ocitá i ve vodách „severního moře“, nad linií rovníku</a:t>
            </a:r>
            <a:r>
              <a:rPr lang="cs-CZ" sz="2400" dirty="0"/>
              <a:t>.</a:t>
            </a:r>
          </a:p>
          <a:p>
            <a:endParaRPr lang="cs-CZ" dirty="0"/>
          </a:p>
        </p:txBody>
      </p:sp>
    </p:spTree>
    <p:extLst>
      <p:ext uri="{BB962C8B-B14F-4D97-AF65-F5344CB8AC3E}">
        <p14:creationId xmlns:p14="http://schemas.microsoft.com/office/powerpoint/2010/main" val="1863994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75953" y="0"/>
            <a:ext cx="10131425" cy="1456267"/>
          </a:xfrm>
        </p:spPr>
        <p:txBody>
          <a:bodyPr/>
          <a:lstStyle/>
          <a:p>
            <a:r>
              <a:rPr lang="cs-CZ" b="1" i="1" u="sng" dirty="0">
                <a:solidFill>
                  <a:schemeClr val="bg2">
                    <a:lumMod val="40000"/>
                    <a:lumOff val="60000"/>
                  </a:schemeClr>
                </a:solidFill>
              </a:rPr>
              <a:t>Morfologie a anatomie</a:t>
            </a:r>
            <a:endParaRPr lang="cs-CZ" b="1" i="1" u="sng" dirty="0">
              <a:solidFill>
                <a:schemeClr val="bg2">
                  <a:lumMod val="40000"/>
                  <a:lumOff val="60000"/>
                </a:schemeClr>
              </a:solidFill>
            </a:endParaRPr>
          </a:p>
        </p:txBody>
      </p:sp>
      <p:sp>
        <p:nvSpPr>
          <p:cNvPr id="3" name="Zástupný symbol pro obsah 2"/>
          <p:cNvSpPr>
            <a:spLocks noGrp="1"/>
          </p:cNvSpPr>
          <p:nvPr>
            <p:ph idx="1"/>
          </p:nvPr>
        </p:nvSpPr>
        <p:spPr/>
        <p:txBody>
          <a:bodyPr>
            <a:noAutofit/>
          </a:bodyPr>
          <a:lstStyle/>
          <a:p>
            <a:r>
              <a:rPr lang="cs-CZ" sz="2800" dirty="0"/>
              <a:t>Tučňáci jsou dokonale přizpůsobeni </a:t>
            </a:r>
            <a:r>
              <a:rPr lang="cs-CZ" sz="2800" dirty="0">
                <a:hlinkClick r:id="rId2" tooltip="Potápění"/>
              </a:rPr>
              <a:t>potápění</a:t>
            </a:r>
            <a:r>
              <a:rPr lang="cs-CZ" sz="2800" dirty="0"/>
              <a:t> a lovu v hluboké vodě; kvůli tomuto přizpůsobení druhotně ztratili schopnost letu. Jejich tělo má </a:t>
            </a:r>
            <a:r>
              <a:rPr lang="cs-CZ" sz="2800" dirty="0">
                <a:hlinkClick r:id="rId3" tooltip="Torpédo"/>
              </a:rPr>
              <a:t>torpédovitý</a:t>
            </a:r>
            <a:r>
              <a:rPr lang="cs-CZ" sz="2800" dirty="0"/>
              <a:t> (</a:t>
            </a:r>
            <a:r>
              <a:rPr lang="cs-CZ" sz="2800" dirty="0">
                <a:hlinkClick r:id="rId4" tooltip="Hydrodynamický (stránka neexistuje)"/>
              </a:rPr>
              <a:t>hydrodynamický</a:t>
            </a:r>
            <a:r>
              <a:rPr lang="cs-CZ" sz="2800" dirty="0"/>
              <a:t>) tvar s </a:t>
            </a:r>
            <a:r>
              <a:rPr lang="cs-CZ" sz="2800" dirty="0">
                <a:hlinkClick r:id="rId5" tooltip="Těžiště"/>
              </a:rPr>
              <a:t>těžištěm</a:t>
            </a:r>
            <a:r>
              <a:rPr lang="cs-CZ" sz="2800" dirty="0"/>
              <a:t> umístěným dále než u létajících ptáků. </a:t>
            </a:r>
            <a:r>
              <a:rPr lang="cs-CZ" sz="2800" dirty="0">
                <a:hlinkClick r:id="rId6" tooltip="Kost"/>
              </a:rPr>
              <a:t>Kosti</a:t>
            </a:r>
            <a:r>
              <a:rPr lang="cs-CZ" sz="2800" dirty="0"/>
              <a:t> tučňáků nejsou </a:t>
            </a:r>
            <a:r>
              <a:rPr lang="cs-CZ" sz="2800" dirty="0" err="1"/>
              <a:t>pneumatizované</a:t>
            </a:r>
            <a:r>
              <a:rPr lang="cs-CZ" sz="2800" dirty="0"/>
              <a:t>, proto je hustota jejich těla vyšší než u ostatních ptáků (blíží se hustotě vody), což usnadňuje potápění. Nohy jsou výrazně posunuty dozadu a mezi třemi prsty mají plovací blánu, při plavání jsou používány pouze jako kormidlo. Kvůli umístění nohou se tučňáci pohybují na souši vzpřímeně. Páteř je velmi ohebná, umožňující ve vodě prudké obraty</a:t>
            </a:r>
            <a:r>
              <a:rPr lang="cs-CZ" sz="2800" dirty="0" smtClean="0"/>
              <a:t>. </a:t>
            </a:r>
            <a:r>
              <a:rPr lang="cs-CZ" sz="2800" dirty="0"/>
              <a:t>Hlavním orgánem pohybu ve vodě jsou </a:t>
            </a:r>
            <a:r>
              <a:rPr lang="cs-CZ" sz="2800" dirty="0">
                <a:hlinkClick r:id="rId7" tooltip="Křídlo"/>
              </a:rPr>
              <a:t>křídla</a:t>
            </a:r>
            <a:r>
              <a:rPr lang="cs-CZ" sz="2800" dirty="0"/>
              <a:t>, přeměněná ve veslovité útvary</a:t>
            </a:r>
            <a:endParaRPr lang="cs-CZ" sz="2800" dirty="0"/>
          </a:p>
        </p:txBody>
      </p:sp>
      <p:sp>
        <p:nvSpPr>
          <p:cNvPr id="4" name="Nadpis 1"/>
          <p:cNvSpPr txBox="1">
            <a:spLocks/>
          </p:cNvSpPr>
          <p:nvPr/>
        </p:nvSpPr>
        <p:spPr>
          <a:xfrm>
            <a:off x="685800" y="533400"/>
            <a:ext cx="10131425" cy="1456267"/>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cs-CZ"/>
          </a:p>
        </p:txBody>
      </p:sp>
      <p:sp>
        <p:nvSpPr>
          <p:cNvPr id="5" name="Nadpis 1"/>
          <p:cNvSpPr txBox="1">
            <a:spLocks/>
          </p:cNvSpPr>
          <p:nvPr/>
        </p:nvSpPr>
        <p:spPr>
          <a:xfrm>
            <a:off x="685799" y="609600"/>
            <a:ext cx="10131425" cy="1456267"/>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cs-CZ"/>
          </a:p>
        </p:txBody>
      </p:sp>
      <p:sp>
        <p:nvSpPr>
          <p:cNvPr id="6" name="Nadpis 1"/>
          <p:cNvSpPr txBox="1">
            <a:spLocks/>
          </p:cNvSpPr>
          <p:nvPr/>
        </p:nvSpPr>
        <p:spPr>
          <a:xfrm>
            <a:off x="685798" y="533400"/>
            <a:ext cx="10131425" cy="1456267"/>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cs-CZ"/>
          </a:p>
        </p:txBody>
      </p:sp>
    </p:spTree>
    <p:extLst>
      <p:ext uri="{BB962C8B-B14F-4D97-AF65-F5344CB8AC3E}">
        <p14:creationId xmlns:p14="http://schemas.microsoft.com/office/powerpoint/2010/main" val="4058799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ro obsah 4"/>
          <p:cNvSpPr>
            <a:spLocks noGrp="1"/>
          </p:cNvSpPr>
          <p:nvPr>
            <p:ph idx="1"/>
          </p:nvPr>
        </p:nvSpPr>
        <p:spPr>
          <a:xfrm>
            <a:off x="0" y="0"/>
            <a:ext cx="12192000" cy="6858000"/>
          </a:xfrm>
        </p:spPr>
        <p:txBody>
          <a:bodyPr>
            <a:normAutofit fontScale="32500" lnSpcReduction="20000"/>
          </a:bodyPr>
          <a:lstStyle/>
          <a:p>
            <a:pPr marL="0" indent="0">
              <a:buNone/>
            </a:pPr>
            <a:endParaRPr lang="cs-CZ" dirty="0" smtClean="0">
              <a:solidFill>
                <a:schemeClr val="accent6"/>
              </a:solidFill>
            </a:endParaRPr>
          </a:p>
          <a:p>
            <a:pPr marL="0" indent="0">
              <a:buNone/>
            </a:pPr>
            <a:endParaRPr lang="cs-CZ" dirty="0">
              <a:solidFill>
                <a:schemeClr val="accent6"/>
              </a:solidFill>
            </a:endParaRPr>
          </a:p>
          <a:p>
            <a:pPr marL="0" indent="0">
              <a:buNone/>
            </a:pPr>
            <a:endParaRPr lang="cs-CZ" dirty="0" smtClean="0">
              <a:solidFill>
                <a:schemeClr val="accent6"/>
              </a:solidFill>
            </a:endParaRPr>
          </a:p>
          <a:p>
            <a:pPr marL="0" indent="0">
              <a:buNone/>
            </a:pPr>
            <a:endParaRPr lang="cs-CZ" dirty="0">
              <a:solidFill>
                <a:schemeClr val="accent6"/>
              </a:solidFill>
            </a:endParaRPr>
          </a:p>
          <a:p>
            <a:pPr marL="0" indent="0">
              <a:buNone/>
            </a:pPr>
            <a:endParaRPr lang="cs-CZ" dirty="0" smtClean="0">
              <a:solidFill>
                <a:schemeClr val="accent6"/>
              </a:solidFill>
            </a:endParaRPr>
          </a:p>
          <a:p>
            <a:pPr marL="0" indent="0">
              <a:buNone/>
            </a:pPr>
            <a:endParaRPr lang="cs-CZ" dirty="0">
              <a:solidFill>
                <a:schemeClr val="accent6"/>
              </a:solidFill>
            </a:endParaRPr>
          </a:p>
          <a:p>
            <a:pPr marL="0" indent="0">
              <a:buNone/>
            </a:pPr>
            <a:endParaRPr lang="cs-CZ" dirty="0" smtClean="0">
              <a:solidFill>
                <a:schemeClr val="accent6"/>
              </a:solidFill>
            </a:endParaRPr>
          </a:p>
          <a:p>
            <a:pPr marL="0" indent="0">
              <a:buNone/>
            </a:pPr>
            <a:endParaRPr lang="cs-CZ" dirty="0">
              <a:solidFill>
                <a:schemeClr val="accent6"/>
              </a:solidFill>
            </a:endParaRPr>
          </a:p>
          <a:p>
            <a:pPr marL="0" indent="0">
              <a:buNone/>
            </a:pPr>
            <a:endParaRPr lang="cs-CZ" dirty="0" smtClean="0">
              <a:solidFill>
                <a:schemeClr val="accent6"/>
              </a:solidFill>
            </a:endParaRPr>
          </a:p>
          <a:p>
            <a:pPr marL="0" indent="0">
              <a:buNone/>
            </a:pPr>
            <a:endParaRPr lang="cs-CZ" dirty="0" smtClean="0">
              <a:solidFill>
                <a:schemeClr val="accent6"/>
              </a:solidFill>
            </a:endParaRPr>
          </a:p>
          <a:p>
            <a:pPr marL="0" indent="0">
              <a:buNone/>
            </a:pPr>
            <a:endParaRPr lang="cs-CZ" dirty="0">
              <a:solidFill>
                <a:schemeClr val="accent6"/>
              </a:solidFill>
            </a:endParaRPr>
          </a:p>
          <a:p>
            <a:pPr marL="0" indent="0">
              <a:buNone/>
            </a:pPr>
            <a:r>
              <a:rPr lang="cs-CZ" sz="14800" b="1" i="1" u="sng" dirty="0" smtClean="0">
                <a:solidFill>
                  <a:schemeClr val="bg2">
                    <a:lumMod val="60000"/>
                    <a:lumOff val="40000"/>
                  </a:schemeClr>
                </a:solidFill>
              </a:rPr>
              <a:t>Tipy tučňáků</a:t>
            </a:r>
            <a:endParaRPr lang="cs-CZ" sz="14800" b="1" i="1" u="sng" dirty="0">
              <a:solidFill>
                <a:schemeClr val="bg2">
                  <a:lumMod val="60000"/>
                  <a:lumOff val="40000"/>
                </a:schemeClr>
              </a:solidFill>
            </a:endParaRPr>
          </a:p>
          <a:p>
            <a:pPr marL="0" indent="0">
              <a:buNone/>
            </a:pPr>
            <a:endParaRPr lang="cs-CZ" dirty="0" smtClean="0">
              <a:solidFill>
                <a:schemeClr val="accent6"/>
              </a:solidFill>
            </a:endParaRPr>
          </a:p>
          <a:p>
            <a:pPr marL="0" indent="0">
              <a:buNone/>
            </a:pPr>
            <a:endParaRPr lang="cs-CZ" dirty="0">
              <a:solidFill>
                <a:schemeClr val="accent6"/>
              </a:solidFill>
            </a:endParaRPr>
          </a:p>
          <a:p>
            <a:pPr marL="0" indent="0">
              <a:buNone/>
            </a:pPr>
            <a:endParaRPr lang="cs-CZ" dirty="0" smtClean="0">
              <a:solidFill>
                <a:schemeClr val="accent6"/>
              </a:solidFill>
            </a:endParaRPr>
          </a:p>
          <a:p>
            <a:pPr marL="0" indent="0">
              <a:buNone/>
            </a:pPr>
            <a:endParaRPr lang="cs-CZ" dirty="0">
              <a:solidFill>
                <a:schemeClr val="accent6"/>
              </a:solidFill>
            </a:endParaRPr>
          </a:p>
          <a:p>
            <a:pPr marL="0" indent="0">
              <a:buNone/>
            </a:pPr>
            <a:r>
              <a:rPr lang="cs-CZ" sz="9600" dirty="0">
                <a:solidFill>
                  <a:schemeClr val="accent6"/>
                </a:solidFill>
              </a:rPr>
              <a:t>Tučňák královský</a:t>
            </a:r>
          </a:p>
          <a:p>
            <a:pPr marL="0" indent="0">
              <a:buNone/>
            </a:pPr>
            <a:endParaRPr lang="cs-CZ" dirty="0">
              <a:solidFill>
                <a:schemeClr val="accent6"/>
              </a:solidFill>
            </a:endParaRPr>
          </a:p>
          <a:p>
            <a:pPr marL="0" indent="0">
              <a:buNone/>
            </a:pPr>
            <a:r>
              <a:rPr lang="cs-CZ" sz="9600" dirty="0" smtClean="0">
                <a:solidFill>
                  <a:schemeClr val="accent4"/>
                </a:solidFill>
              </a:rPr>
              <a:t>Tučňák novozélandský</a:t>
            </a:r>
            <a:endParaRPr lang="cs-CZ" sz="9600" dirty="0">
              <a:solidFill>
                <a:schemeClr val="accent4"/>
              </a:solidFill>
            </a:endParaRPr>
          </a:p>
          <a:p>
            <a:pPr marL="0" indent="0">
              <a:buNone/>
            </a:pPr>
            <a:endParaRPr lang="cs-CZ" dirty="0" smtClean="0">
              <a:solidFill>
                <a:schemeClr val="accent6"/>
              </a:solidFill>
            </a:endParaRPr>
          </a:p>
          <a:p>
            <a:pPr marL="0" indent="0">
              <a:buNone/>
            </a:pPr>
            <a:r>
              <a:rPr lang="cs-CZ" sz="9600" dirty="0" smtClean="0">
                <a:solidFill>
                  <a:schemeClr val="accent3">
                    <a:lumMod val="60000"/>
                    <a:lumOff val="40000"/>
                  </a:schemeClr>
                </a:solidFill>
              </a:rPr>
              <a:t>Tučňák </a:t>
            </a:r>
            <a:r>
              <a:rPr lang="cs-CZ" sz="9600" dirty="0">
                <a:solidFill>
                  <a:schemeClr val="accent3">
                    <a:lumMod val="60000"/>
                    <a:lumOff val="40000"/>
                  </a:schemeClr>
                </a:solidFill>
              </a:rPr>
              <a:t>skalní</a:t>
            </a:r>
          </a:p>
          <a:p>
            <a:pPr marL="0" indent="0">
              <a:buNone/>
            </a:pPr>
            <a:endParaRPr lang="cs-CZ" dirty="0">
              <a:solidFill>
                <a:schemeClr val="accent6"/>
              </a:solidFill>
            </a:endParaRPr>
          </a:p>
          <a:p>
            <a:pPr marL="0" indent="0">
              <a:buNone/>
            </a:pPr>
            <a:endParaRPr lang="cs-CZ" dirty="0">
              <a:solidFill>
                <a:schemeClr val="accent6"/>
              </a:solidFill>
            </a:endParaRPr>
          </a:p>
          <a:p>
            <a:pPr marL="0" indent="0">
              <a:buNone/>
            </a:pPr>
            <a:r>
              <a:rPr lang="cs-CZ" sz="9800" u="sng" dirty="0" smtClean="0">
                <a:solidFill>
                  <a:schemeClr val="bg2">
                    <a:lumMod val="60000"/>
                    <a:lumOff val="40000"/>
                  </a:schemeClr>
                </a:solidFill>
              </a:rPr>
              <a:t>Tučňák </a:t>
            </a:r>
            <a:r>
              <a:rPr lang="cs-CZ" sz="9800" u="sng" dirty="0">
                <a:solidFill>
                  <a:schemeClr val="bg2">
                    <a:lumMod val="60000"/>
                    <a:lumOff val="40000"/>
                  </a:schemeClr>
                </a:solidFill>
              </a:rPr>
              <a:t>žlutorohý</a:t>
            </a:r>
            <a:endParaRPr lang="cs-CZ" sz="9800" dirty="0">
              <a:solidFill>
                <a:schemeClr val="bg2">
                  <a:lumMod val="60000"/>
                  <a:lumOff val="40000"/>
                </a:schemeClr>
              </a:solidFill>
            </a:endParaRPr>
          </a:p>
          <a:p>
            <a:endParaRPr lang="cs-CZ" sz="3100" dirty="0">
              <a:solidFill>
                <a:schemeClr val="accent4"/>
              </a:solidFill>
            </a:endParaRPr>
          </a:p>
          <a:p>
            <a:endParaRPr lang="cs-CZ" sz="3100" dirty="0" smtClean="0">
              <a:solidFill>
                <a:schemeClr val="accent4"/>
              </a:solidFill>
            </a:endParaRPr>
          </a:p>
          <a:p>
            <a:endParaRPr lang="cs-CZ" sz="3100" dirty="0">
              <a:solidFill>
                <a:schemeClr val="accent4"/>
              </a:solidFill>
            </a:endParaRPr>
          </a:p>
          <a:p>
            <a:endParaRPr lang="cs-CZ" sz="3100" dirty="0" smtClean="0">
              <a:solidFill>
                <a:schemeClr val="accent4"/>
              </a:solidFill>
            </a:endParaRPr>
          </a:p>
          <a:p>
            <a:endParaRPr lang="cs-CZ" sz="3100" dirty="0">
              <a:solidFill>
                <a:schemeClr val="accent4"/>
              </a:solidFill>
            </a:endParaRPr>
          </a:p>
          <a:p>
            <a:endParaRPr lang="cs-CZ" sz="3100" dirty="0" smtClean="0">
              <a:solidFill>
                <a:schemeClr val="accent4"/>
              </a:solidFill>
            </a:endParaRPr>
          </a:p>
          <a:p>
            <a:endParaRPr lang="cs-CZ" sz="3100" dirty="0">
              <a:solidFill>
                <a:schemeClr val="accent4"/>
              </a:solidFill>
            </a:endParaRPr>
          </a:p>
          <a:p>
            <a:endParaRPr lang="cs-CZ" sz="3400" dirty="0">
              <a:solidFill>
                <a:schemeClr val="accent3">
                  <a:lumMod val="60000"/>
                  <a:lumOff val="40000"/>
                </a:schemeClr>
              </a:solidFill>
            </a:endParaRPr>
          </a:p>
          <a:p>
            <a:endParaRPr lang="cs-CZ" sz="3400" dirty="0" smtClean="0">
              <a:solidFill>
                <a:schemeClr val="accent3">
                  <a:lumMod val="60000"/>
                  <a:lumOff val="40000"/>
                </a:schemeClr>
              </a:solidFill>
            </a:endParaRPr>
          </a:p>
          <a:p>
            <a:endParaRPr lang="cs-CZ" dirty="0" smtClean="0">
              <a:solidFill>
                <a:schemeClr val="accent3">
                  <a:lumMod val="60000"/>
                  <a:lumOff val="40000"/>
                </a:schemeClr>
              </a:solidFill>
            </a:endParaRPr>
          </a:p>
          <a:p>
            <a:pPr marL="0" indent="0">
              <a:buNone/>
            </a:pPr>
            <a:endParaRPr lang="cs-CZ" dirty="0" smtClean="0">
              <a:solidFill>
                <a:schemeClr val="accent3">
                  <a:lumMod val="60000"/>
                  <a:lumOff val="40000"/>
                </a:schemeClr>
              </a:solidFill>
            </a:endParaRPr>
          </a:p>
          <a:p>
            <a:endParaRPr lang="cs-CZ" dirty="0" smtClean="0"/>
          </a:p>
          <a:p>
            <a:endParaRPr lang="cs-CZ" dirty="0" smtClean="0"/>
          </a:p>
          <a:p>
            <a:endParaRPr lang="cs-CZ" dirty="0"/>
          </a:p>
          <a:p>
            <a:endParaRPr lang="cs-CZ" dirty="0" smtClean="0"/>
          </a:p>
          <a:p>
            <a:endParaRPr lang="cs-CZ" dirty="0"/>
          </a:p>
          <a:p>
            <a:endParaRPr lang="cs-CZ" dirty="0" smtClean="0"/>
          </a:p>
          <a:p>
            <a:endParaRPr lang="cs-CZ" dirty="0"/>
          </a:p>
          <a:p>
            <a:endParaRPr lang="cs-CZ" dirty="0" smtClean="0"/>
          </a:p>
          <a:p>
            <a:endParaRPr lang="cs-CZ" dirty="0"/>
          </a:p>
        </p:txBody>
      </p:sp>
      <p:pic>
        <p:nvPicPr>
          <p:cNvPr id="6" name="Zástupný symbol pro obsah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4550" y="1259080"/>
            <a:ext cx="2413446" cy="2385511"/>
          </a:xfrm>
          <a:prstGeom prst="rect">
            <a:avLst/>
          </a:prstGeom>
        </p:spPr>
      </p:pic>
      <p:cxnSp>
        <p:nvCxnSpPr>
          <p:cNvPr id="9" name="Přímá spojnice se šipkou 8"/>
          <p:cNvCxnSpPr/>
          <p:nvPr/>
        </p:nvCxnSpPr>
        <p:spPr>
          <a:xfrm flipV="1">
            <a:off x="3043557" y="1471116"/>
            <a:ext cx="6469552" cy="363509"/>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pic>
        <p:nvPicPr>
          <p:cNvPr id="14" name="Obrázek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9344" y="3905964"/>
            <a:ext cx="2898652" cy="2627802"/>
          </a:xfrm>
          <a:prstGeom prst="rect">
            <a:avLst/>
          </a:prstGeom>
        </p:spPr>
      </p:pic>
      <p:cxnSp>
        <p:nvCxnSpPr>
          <p:cNvPr id="16" name="Přímá spojnice se šipkou 15"/>
          <p:cNvCxnSpPr/>
          <p:nvPr/>
        </p:nvCxnSpPr>
        <p:spPr>
          <a:xfrm>
            <a:off x="3709115" y="2762171"/>
            <a:ext cx="5370491" cy="1371947"/>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pic>
        <p:nvPicPr>
          <p:cNvPr id="23" name="Obrázek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6025" y="4582125"/>
            <a:ext cx="2864077" cy="2119038"/>
          </a:xfrm>
          <a:prstGeom prst="rect">
            <a:avLst/>
          </a:prstGeom>
        </p:spPr>
      </p:pic>
      <p:cxnSp>
        <p:nvCxnSpPr>
          <p:cNvPr id="30" name="Přímá spojnice se šipkou 29"/>
          <p:cNvCxnSpPr/>
          <p:nvPr/>
        </p:nvCxnSpPr>
        <p:spPr>
          <a:xfrm>
            <a:off x="2292439" y="3322749"/>
            <a:ext cx="3673848" cy="1259376"/>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pic>
        <p:nvPicPr>
          <p:cNvPr id="32" name="Obrázek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3295" y="4347374"/>
            <a:ext cx="1866588" cy="2365040"/>
          </a:xfrm>
          <a:prstGeom prst="rect">
            <a:avLst/>
          </a:prstGeom>
        </p:spPr>
      </p:pic>
      <p:cxnSp>
        <p:nvCxnSpPr>
          <p:cNvPr id="39" name="Přímá spojnice se šipkou 38"/>
          <p:cNvCxnSpPr/>
          <p:nvPr/>
        </p:nvCxnSpPr>
        <p:spPr>
          <a:xfrm>
            <a:off x="1949891" y="4468969"/>
            <a:ext cx="1093666" cy="36060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669556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16" end="16"/>
                                            </p:txEl>
                                          </p:spTgt>
                                        </p:tgtEl>
                                        <p:attrNameLst>
                                          <p:attrName>style.visibility</p:attrName>
                                        </p:attrNameLst>
                                      </p:cBhvr>
                                      <p:to>
                                        <p:strVal val="visible"/>
                                      </p:to>
                                    </p:set>
                                    <p:animEffect transition="in" filter="barn(inVertical)">
                                      <p:cBhvr>
                                        <p:cTn id="17" dur="500"/>
                                        <p:tgtEl>
                                          <p:spTgt spid="5">
                                            <p:txEl>
                                              <p:pRg st="16" end="1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xEl>
                                              <p:pRg st="18" end="18"/>
                                            </p:txEl>
                                          </p:spTgt>
                                        </p:tgtEl>
                                        <p:attrNameLst>
                                          <p:attrName>style.visibility</p:attrName>
                                        </p:attrNameLst>
                                      </p:cBhvr>
                                      <p:to>
                                        <p:strVal val="visible"/>
                                      </p:to>
                                    </p:set>
                                    <p:animEffect transition="in" filter="barn(inVertical)">
                                      <p:cBhvr>
                                        <p:cTn id="22" dur="500"/>
                                        <p:tgtEl>
                                          <p:spTgt spid="5">
                                            <p:txEl>
                                              <p:pRg st="18" end="1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xEl>
                                              <p:pRg st="20" end="20"/>
                                            </p:txEl>
                                          </p:spTgt>
                                        </p:tgtEl>
                                        <p:attrNameLst>
                                          <p:attrName>style.visibility</p:attrName>
                                        </p:attrNameLst>
                                      </p:cBhvr>
                                      <p:to>
                                        <p:strVal val="visible"/>
                                      </p:to>
                                    </p:set>
                                    <p:animEffect transition="in" filter="barn(inVertical)">
                                      <p:cBhvr>
                                        <p:cTn id="27" dur="500"/>
                                        <p:tgtEl>
                                          <p:spTgt spid="5">
                                            <p:txEl>
                                              <p:pRg st="20" end="2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5">
                                            <p:txEl>
                                              <p:pRg st="23" end="23"/>
                                            </p:txEl>
                                          </p:spTgt>
                                        </p:tgtEl>
                                        <p:attrNameLst>
                                          <p:attrName>style.visibility</p:attrName>
                                        </p:attrNameLst>
                                      </p:cBhvr>
                                      <p:to>
                                        <p:strVal val="visible"/>
                                      </p:to>
                                    </p:set>
                                    <p:animEffect transition="in" filter="barn(inVertical)">
                                      <p:cBhvr>
                                        <p:cTn id="32" dur="500"/>
                                        <p:tgtEl>
                                          <p:spTgt spid="5">
                                            <p:txEl>
                                              <p:pRg st="23" end="2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arn(inVertical)">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arn(inVertical)">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barn(inVertical)">
                                      <p:cBhvr>
                                        <p:cTn id="47" dur="500"/>
                                        <p:tgtEl>
                                          <p:spTgt spid="32"/>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barn(inVertical)">
                                      <p:cBhvr>
                                        <p:cTn id="52" dur="500"/>
                                        <p:tgtEl>
                                          <p:spTgt spid="39"/>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barn(inVertical)">
                                      <p:cBhvr>
                                        <p:cTn id="57" dur="500"/>
                                        <p:tgtEl>
                                          <p:spTgt spid="30"/>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barn(inVertical)">
                                      <p:cBhvr>
                                        <p:cTn id="6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i="1" u="sng" dirty="0" smtClean="0">
                <a:solidFill>
                  <a:schemeClr val="bg2">
                    <a:lumMod val="60000"/>
                    <a:lumOff val="40000"/>
                  </a:schemeClr>
                </a:solidFill>
              </a:rPr>
              <a:t>zdroje</a:t>
            </a:r>
            <a:endParaRPr lang="cs-CZ" b="1" i="1" u="sng" dirty="0">
              <a:solidFill>
                <a:schemeClr val="bg2">
                  <a:lumMod val="60000"/>
                  <a:lumOff val="40000"/>
                </a:schemeClr>
              </a:solidFill>
            </a:endParaRPr>
          </a:p>
        </p:txBody>
      </p:sp>
      <p:sp>
        <p:nvSpPr>
          <p:cNvPr id="3" name="Zástupný symbol pro obsah 2"/>
          <p:cNvSpPr>
            <a:spLocks noGrp="1"/>
          </p:cNvSpPr>
          <p:nvPr>
            <p:ph idx="1"/>
          </p:nvPr>
        </p:nvSpPr>
        <p:spPr>
          <a:xfrm>
            <a:off x="544133" y="2167825"/>
            <a:ext cx="10131425" cy="3649133"/>
          </a:xfrm>
        </p:spPr>
        <p:txBody>
          <a:bodyPr>
            <a:normAutofit/>
          </a:bodyPr>
          <a:lstStyle/>
          <a:p>
            <a:pPr marL="0" indent="0">
              <a:buNone/>
            </a:pPr>
            <a:r>
              <a:rPr lang="cs-CZ" sz="2800" dirty="0">
                <a:solidFill>
                  <a:schemeClr val="tx2">
                    <a:lumMod val="10000"/>
                  </a:schemeClr>
                </a:solidFill>
                <a:hlinkClick r:id="rId2"/>
              </a:rPr>
              <a:t>https://</a:t>
            </a:r>
            <a:r>
              <a:rPr lang="cs-CZ" sz="2800" dirty="0" smtClean="0">
                <a:solidFill>
                  <a:schemeClr val="tx2">
                    <a:lumMod val="10000"/>
                  </a:schemeClr>
                </a:solidFill>
                <a:hlinkClick r:id="rId2"/>
              </a:rPr>
              <a:t>cs.wikipedia.org/wiki/Tučňáci</a:t>
            </a:r>
            <a:endParaRPr lang="cs-CZ" sz="2800" dirty="0" smtClean="0">
              <a:solidFill>
                <a:schemeClr val="tx2">
                  <a:lumMod val="10000"/>
                </a:schemeClr>
              </a:solidFill>
            </a:endParaRPr>
          </a:p>
          <a:p>
            <a:pPr marL="0" indent="0">
              <a:buNone/>
            </a:pPr>
            <a:endParaRPr lang="cs-CZ" sz="2800" dirty="0"/>
          </a:p>
          <a:p>
            <a:pPr marL="0" indent="0">
              <a:buNone/>
            </a:pPr>
            <a:endParaRPr lang="cs-CZ" sz="2800" dirty="0" smtClean="0"/>
          </a:p>
          <a:p>
            <a:pPr marL="0" indent="0">
              <a:buNone/>
            </a:pPr>
            <a:endParaRPr lang="cs-CZ" sz="2800" dirty="0"/>
          </a:p>
          <a:p>
            <a:pPr marL="0" indent="0">
              <a:buNone/>
            </a:pPr>
            <a:endParaRPr lang="cs-CZ" sz="2800" dirty="0" smtClean="0"/>
          </a:p>
          <a:p>
            <a:pPr marL="0" indent="0">
              <a:buNone/>
            </a:pPr>
            <a:endParaRPr lang="cs-CZ" sz="2800" dirty="0"/>
          </a:p>
          <a:p>
            <a:pPr marL="0" indent="0">
              <a:buNone/>
            </a:pPr>
            <a:endParaRPr lang="cs-CZ" sz="2800" dirty="0"/>
          </a:p>
        </p:txBody>
      </p:sp>
    </p:spTree>
    <p:extLst>
      <p:ext uri="{BB962C8B-B14F-4D97-AF65-F5344CB8AC3E}">
        <p14:creationId xmlns:p14="http://schemas.microsoft.com/office/powerpoint/2010/main" val="4053531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be">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Nebe</Template>
  <TotalTime>141</TotalTime>
  <Words>341</Words>
  <Application>Microsoft Office PowerPoint</Application>
  <PresentationFormat>Širokoúhlá obrazovka</PresentationFormat>
  <Paragraphs>59</Paragraphs>
  <Slides>6</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6</vt:i4>
      </vt:variant>
    </vt:vector>
  </HeadingPairs>
  <TitlesOfParts>
    <vt:vector size="10" baseType="lpstr">
      <vt:lpstr>Arial</vt:lpstr>
      <vt:lpstr>Calibri</vt:lpstr>
      <vt:lpstr>Calibri Light</vt:lpstr>
      <vt:lpstr>Nebe</vt:lpstr>
      <vt:lpstr>TUČŇáCI</vt:lpstr>
      <vt:lpstr>Objevení tučňáků</vt:lpstr>
      <vt:lpstr>Výskyt moderních druhů </vt:lpstr>
      <vt:lpstr>Morfologie a anatomie</vt:lpstr>
      <vt:lpstr>Prezentace aplikace PowerPoint</vt:lpstr>
      <vt:lpstr>zdroje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TUČNACI</dc:title>
  <dc:creator>Uživatel</dc:creator>
  <cp:lastModifiedBy>Uživatel</cp:lastModifiedBy>
  <cp:revision>15</cp:revision>
  <dcterms:created xsi:type="dcterms:W3CDTF">2020-03-24T13:38:05Z</dcterms:created>
  <dcterms:modified xsi:type="dcterms:W3CDTF">2020-03-24T15:59:24Z</dcterms:modified>
</cp:coreProperties>
</file>