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63" r:id="rId3"/>
    <p:sldId id="265" r:id="rId4"/>
    <p:sldId id="259" r:id="rId5"/>
    <p:sldId id="260" r:id="rId6"/>
    <p:sldId id="261" r:id="rId7"/>
    <p:sldId id="262" r:id="rId8"/>
    <p:sldId id="266" r:id="rId9"/>
  </p:sldIdLst>
  <p:sldSz cx="12192000" cy="6858000"/>
  <p:notesSz cx="6858000" cy="9144000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 /><Relationship Id="rId13" Type="http://schemas.openxmlformats.org/officeDocument/2006/relationships/tableStyles" Target="tableStyles.xml" /><Relationship Id="rId3" Type="http://schemas.openxmlformats.org/officeDocument/2006/relationships/slide" Target="slides/slide2.xml" /><Relationship Id="rId7" Type="http://schemas.openxmlformats.org/officeDocument/2006/relationships/slide" Target="slides/slide6.xml" /><Relationship Id="rId12" Type="http://schemas.openxmlformats.org/officeDocument/2006/relationships/theme" Target="theme/theme1.xml" /><Relationship Id="rId2" Type="http://schemas.openxmlformats.org/officeDocument/2006/relationships/slide" Target="slides/slide1.xml" /><Relationship Id="rId1" Type="http://schemas.openxmlformats.org/officeDocument/2006/relationships/slideMaster" Target="slideMasters/slideMaster1.xml" /><Relationship Id="rId6" Type="http://schemas.openxmlformats.org/officeDocument/2006/relationships/slide" Target="slides/slide5.xml" /><Relationship Id="rId11" Type="http://schemas.openxmlformats.org/officeDocument/2006/relationships/viewProps" Target="viewProps.xml" /><Relationship Id="rId5" Type="http://schemas.openxmlformats.org/officeDocument/2006/relationships/slide" Target="slides/slide4.xml" /><Relationship Id="rId10" Type="http://schemas.openxmlformats.org/officeDocument/2006/relationships/presProps" Target="presProps.xml" /><Relationship Id="rId4" Type="http://schemas.openxmlformats.org/officeDocument/2006/relationships/slide" Target="slides/slide3.xml" /><Relationship Id="rId9" Type="http://schemas.openxmlformats.org/officeDocument/2006/relationships/slide" Target="slides/slide8.xml" 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 /><Relationship Id="rId1" Type="http://schemas.openxmlformats.org/officeDocument/2006/relationships/slideMaster" Target="../slideMasters/slideMaster1.xml" 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 /><Relationship Id="rId1" Type="http://schemas.openxmlformats.org/officeDocument/2006/relationships/slideMaster" Target="../slideMasters/slideMaster1.xml" 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 /><Relationship Id="rId1" Type="http://schemas.openxmlformats.org/officeDocument/2006/relationships/slideMaster" Target="../slideMasters/slideMaster1.xml" 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 /><Relationship Id="rId1" Type="http://schemas.openxmlformats.org/officeDocument/2006/relationships/slideMaster" Target="../slideMasters/slideMaster1.xml" 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 /><Relationship Id="rId1" Type="http://schemas.openxmlformats.org/officeDocument/2006/relationships/slideMaster" Target="../slideMasters/slideMaster1.xml" 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 /><Relationship Id="rId1" Type="http://schemas.openxmlformats.org/officeDocument/2006/relationships/slideMaster" Target="../slideMasters/slideMaster1.xml" 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 /><Relationship Id="rId1" Type="http://schemas.openxmlformats.org/officeDocument/2006/relationships/slideMaster" Target="../slideMasters/slideMaster1.xml" 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 /><Relationship Id="rId1" Type="http://schemas.openxmlformats.org/officeDocument/2006/relationships/slideMaster" Target="../slideMasters/slideMaster1.xml" 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 /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2099733"/>
            <a:ext cx="8825658" cy="2677648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 bwMode="gray"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cs-CZ"/>
              <a:t>Kliknutím můžete upravit styl předlohy.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gray">
          <a:xfrm rot="5400000">
            <a:off x="10158984" y="1792224"/>
            <a:ext cx="990599" cy="304799"/>
          </a:xfrm>
        </p:spPr>
        <p:txBody>
          <a:bodyPr anchor="t"/>
          <a:lstStyle>
            <a:lvl1pPr algn="l">
              <a:defRPr b="0" i="0">
                <a:solidFill>
                  <a:schemeClr val="bg1">
                    <a:alpha val="60000"/>
                  </a:schemeClr>
                </a:solidFill>
              </a:defRPr>
            </a:lvl1pPr>
          </a:lstStyle>
          <a:p>
            <a:fld id="{5923F103-BC34-4FE4-A40E-EDDEECFDA5D0}" type="datetimeFigureOut">
              <a:rPr lang="en-US" dirty="0"/>
              <a:pPr/>
              <a:t>3/20/2020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gray">
          <a:xfrm rot="5400000">
            <a:off x="8951976" y="3227832"/>
            <a:ext cx="3859795" cy="304801"/>
          </a:xfrm>
        </p:spPr>
        <p:txBody>
          <a:bodyPr/>
          <a:lstStyle>
            <a:lvl1pPr>
              <a:defRPr b="0" i="0">
                <a:solidFill>
                  <a:schemeClr val="bg1">
                    <a:alpha val="6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1" name="Rectangle 10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352540" y="295729"/>
            <a:ext cx="838199" cy="767687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213664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54954" y="2603500"/>
            <a:ext cx="8825659" cy="3416300"/>
          </a:xfrm>
        </p:spPr>
        <p:txBody>
          <a:bodyPr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C9CA7B-DFD4-44B5-8C60-D14B8CD1FB59}" type="datetimeFigureOut">
              <a:rPr lang="en-US" dirty="0"/>
              <a:t>3/20/2020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264413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Rectangle 9"/>
            <p:cNvSpPr/>
            <p:nvPr/>
          </p:nvSpPr>
          <p:spPr bwMode="gray">
            <a:xfrm>
              <a:off x="7289800" y="402165"/>
              <a:ext cx="44788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5"/>
            <p:cNvSpPr/>
            <p:nvPr/>
          </p:nvSpPr>
          <p:spPr bwMode="gray">
            <a:xfrm rot="16200000">
              <a:off x="3787244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5922489">
              <a:off x="4698352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2677645"/>
            <a:ext cx="4351025" cy="2283824"/>
          </a:xfrm>
        </p:spPr>
        <p:txBody>
          <a:bodyPr anchor="ctr"/>
          <a:lstStyle>
            <a:lvl1pPr algn="l">
              <a:defRPr sz="4000" b="0" cap="none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95559" y="2677644"/>
            <a:ext cx="3757545" cy="2283824"/>
          </a:xfrm>
        </p:spPr>
        <p:txBody>
          <a:bodyPr anchor="ctr"/>
          <a:lstStyle>
            <a:lvl1pPr marL="0" indent="0" algn="l">
              <a:buNone/>
              <a:defRPr sz="2000"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4E6425-0181-43F2-84FC-787E803FD2F8}" type="datetimeFigureOut">
              <a:rPr lang="en-US" dirty="0"/>
              <a:t>3/20/2020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903557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54954" y="2603500"/>
            <a:ext cx="4825158" cy="3416301"/>
          </a:xfrm>
        </p:spPr>
        <p:txBody>
          <a:bodyPr>
            <a:normAutofit/>
          </a:bodyPr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08712" y="2603500"/>
            <a:ext cx="4825159" cy="3416300"/>
          </a:xfrm>
        </p:spPr>
        <p:txBody>
          <a:bodyPr>
            <a:normAutofit/>
          </a:bodyPr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DB8791-F1B0-41E7-B7FD-A781E65C4266}" type="datetimeFigureOut">
              <a:rPr lang="en-US" dirty="0"/>
              <a:t>3/20/2020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629475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0"/>
            <a:ext cx="4825157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4954" y="3179762"/>
            <a:ext cx="4825158" cy="2840039"/>
          </a:xfrm>
        </p:spPr>
        <p:txBody>
          <a:bodyPr>
            <a:normAutofit/>
          </a:bodyPr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08712" y="2603500"/>
            <a:ext cx="482515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08712" y="3179762"/>
            <a:ext cx="4825159" cy="2840039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DD63B2-E120-4ED8-B27B-C685F510A5FE}" type="datetimeFigureOut">
              <a:rPr lang="en-US" dirty="0"/>
              <a:t>3/20/2020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978763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Jenom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761413" cy="706964"/>
          </a:xfrm>
        </p:spPr>
        <p:txBody>
          <a:bodyPr/>
          <a:lstStyle>
            <a:lvl1pPr>
              <a:defRPr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A18ACC-A947-437B-A130-35BD54FDF1E9}" type="datetimeFigureOut">
              <a:rPr lang="en-US" dirty="0"/>
              <a:t>3/20/2020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695375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8D7E02-BCB8-4D50-A234-369438C08659}" type="datetimeFigureOut">
              <a:rPr lang="en-US" dirty="0"/>
              <a:t>3/20/2020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650072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Oval 21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Rectangle 10"/>
            <p:cNvSpPr/>
            <p:nvPr/>
          </p:nvSpPr>
          <p:spPr bwMode="gray">
            <a:xfrm>
              <a:off x="5713412" y="402165"/>
              <a:ext cx="6055253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Freeform 5"/>
            <p:cNvSpPr/>
            <p:nvPr/>
          </p:nvSpPr>
          <p:spPr bwMode="gray">
            <a:xfrm rot="15922489">
              <a:off x="3140485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6200000">
              <a:off x="2229377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5" y="1295400"/>
            <a:ext cx="2793158" cy="16002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81146" y="1447800"/>
            <a:ext cx="5190066" cy="4572000"/>
          </a:xfrm>
        </p:spPr>
        <p:txBody>
          <a:bodyPr anchor="ctr">
            <a:normAutofit/>
          </a:bodyPr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4" y="3129280"/>
            <a:ext cx="2793158" cy="2895599"/>
          </a:xfrm>
        </p:spPr>
        <p:txBody>
          <a:bodyPr/>
          <a:lstStyle>
            <a:lvl1pPr marL="0" indent="0">
              <a:buNone/>
              <a:defRPr sz="14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E86A4C-8E40-4F87-A4F0-01A0687C5742}" type="datetimeFigureOut">
              <a:rPr lang="en-US" dirty="0"/>
              <a:t>3/20/2020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035148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Rectangle 10"/>
            <p:cNvSpPr/>
            <p:nvPr/>
          </p:nvSpPr>
          <p:spPr bwMode="gray">
            <a:xfrm>
              <a:off x="6172200" y="402165"/>
              <a:ext cx="55964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Freeform 5"/>
            <p:cNvSpPr/>
            <p:nvPr/>
          </p:nvSpPr>
          <p:spPr bwMode="gray">
            <a:xfrm rot="15922489">
              <a:off x="4203594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6200000">
              <a:off x="32954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5" y="1693333"/>
            <a:ext cx="3865134" cy="1735667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547870" y="1143000"/>
            <a:ext cx="3227193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marL="0" lvl="0" indent="0" algn="ctr">
              <a:buNone/>
            </a:pPr>
            <a:r>
              <a:rPr lang="cs-CZ"/>
              <a:t>Kliknutím na ikonu přidáte obrázek.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4" y="3657600"/>
            <a:ext cx="3859212" cy="1371600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E72C73-2D91-4E12-BA25-F0AA0C03599B}" type="datetimeFigureOut">
              <a:rPr lang="en-US" dirty="0"/>
              <a:t>3/20/2020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73473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atický obrázek s popis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3" name="Rectangle 12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5"/>
            <p:cNvSpPr/>
            <p:nvPr/>
          </p:nvSpPr>
          <p:spPr bwMode="gray">
            <a:xfrm rot="10371525">
              <a:off x="263767" y="443825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1" name="Freeform 5"/>
            <p:cNvSpPr/>
            <p:nvPr/>
          </p:nvSpPr>
          <p:spPr bwMode="gray">
            <a:xfrm rot="10800000">
              <a:off x="459506" y="321130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4969927"/>
            <a:ext cx="8825659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4" y="685800"/>
            <a:ext cx="8825659" cy="3429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cs-CZ"/>
              <a:t>Kliknutím na ikonu přidáte obrázek.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5536665"/>
            <a:ext cx="8825658" cy="493712"/>
          </a:xfrm>
        </p:spPr>
        <p:txBody>
          <a:bodyPr>
            <a:normAutofit/>
          </a:bodyPr>
          <a:lstStyle>
            <a:lvl1pPr marL="0" indent="0">
              <a:buNone/>
              <a:defRPr sz="12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3A1CC3-2375-41D4-9E03-427CAF2A4C1A}" type="datetimeFigureOut">
              <a:rPr lang="en-US" dirty="0"/>
              <a:t>3/20/2020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837969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Název a popis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Freeform 5"/>
            <p:cNvSpPr/>
            <p:nvPr/>
          </p:nvSpPr>
          <p:spPr bwMode="gray">
            <a:xfrm rot="21010068">
              <a:off x="8490951" y="271487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7" name="Freeform 5"/>
            <p:cNvSpPr/>
            <p:nvPr/>
          </p:nvSpPr>
          <p:spPr bwMode="gray">
            <a:xfrm>
              <a:off x="455612" y="2801319"/>
              <a:ext cx="11277600" cy="3602637"/>
            </a:xfrm>
            <a:custGeom>
              <a:avLst/>
              <a:gdLst/>
              <a:ahLst/>
              <a:cxnLst/>
              <a:rect l="l" t="t" r="r" b="b"/>
              <a:pathLst>
                <a:path w="10000" h="7946">
                  <a:moveTo>
                    <a:pt x="0" y="0"/>
                  </a:moveTo>
                  <a:lnTo>
                    <a:pt x="0" y="7945"/>
                  </a:lnTo>
                  <a:lnTo>
                    <a:pt x="10000" y="7946"/>
                  </a:lnTo>
                  <a:lnTo>
                    <a:pt x="10000" y="4"/>
                  </a:lnTo>
                  <a:lnTo>
                    <a:pt x="10000" y="4"/>
                  </a:lnTo>
                  <a:lnTo>
                    <a:pt x="9773" y="91"/>
                  </a:lnTo>
                  <a:lnTo>
                    <a:pt x="9547" y="175"/>
                  </a:lnTo>
                  <a:lnTo>
                    <a:pt x="9320" y="256"/>
                  </a:lnTo>
                  <a:lnTo>
                    <a:pt x="9092" y="326"/>
                  </a:lnTo>
                  <a:lnTo>
                    <a:pt x="8865" y="396"/>
                  </a:lnTo>
                  <a:lnTo>
                    <a:pt x="8637" y="462"/>
                  </a:lnTo>
                  <a:lnTo>
                    <a:pt x="8412" y="518"/>
                  </a:lnTo>
                  <a:lnTo>
                    <a:pt x="8184" y="571"/>
                  </a:lnTo>
                  <a:lnTo>
                    <a:pt x="7957" y="620"/>
                  </a:lnTo>
                  <a:lnTo>
                    <a:pt x="7734" y="662"/>
                  </a:lnTo>
                  <a:lnTo>
                    <a:pt x="7508" y="704"/>
                  </a:lnTo>
                  <a:lnTo>
                    <a:pt x="7285" y="739"/>
                  </a:lnTo>
                  <a:lnTo>
                    <a:pt x="7062" y="767"/>
                  </a:lnTo>
                  <a:lnTo>
                    <a:pt x="6840" y="795"/>
                  </a:lnTo>
                  <a:lnTo>
                    <a:pt x="6620" y="819"/>
                  </a:lnTo>
                  <a:lnTo>
                    <a:pt x="6402" y="837"/>
                  </a:lnTo>
                  <a:lnTo>
                    <a:pt x="6184" y="851"/>
                  </a:lnTo>
                  <a:lnTo>
                    <a:pt x="5968" y="865"/>
                  </a:lnTo>
                  <a:lnTo>
                    <a:pt x="5755" y="872"/>
                  </a:lnTo>
                  <a:lnTo>
                    <a:pt x="5542" y="879"/>
                  </a:lnTo>
                  <a:lnTo>
                    <a:pt x="5332" y="882"/>
                  </a:lnTo>
                  <a:lnTo>
                    <a:pt x="5124" y="879"/>
                  </a:lnTo>
                  <a:lnTo>
                    <a:pt x="4918" y="879"/>
                  </a:lnTo>
                  <a:lnTo>
                    <a:pt x="4714" y="872"/>
                  </a:lnTo>
                  <a:lnTo>
                    <a:pt x="4514" y="861"/>
                  </a:lnTo>
                  <a:lnTo>
                    <a:pt x="4316" y="851"/>
                  </a:lnTo>
                  <a:lnTo>
                    <a:pt x="4122" y="840"/>
                  </a:lnTo>
                  <a:lnTo>
                    <a:pt x="3929" y="823"/>
                  </a:lnTo>
                  <a:lnTo>
                    <a:pt x="3739" y="805"/>
                  </a:lnTo>
                  <a:lnTo>
                    <a:pt x="3553" y="788"/>
                  </a:lnTo>
                  <a:lnTo>
                    <a:pt x="3190" y="742"/>
                  </a:lnTo>
                  <a:lnTo>
                    <a:pt x="2842" y="693"/>
                  </a:lnTo>
                  <a:lnTo>
                    <a:pt x="2508" y="641"/>
                  </a:lnTo>
                  <a:lnTo>
                    <a:pt x="2192" y="585"/>
                  </a:lnTo>
                  <a:lnTo>
                    <a:pt x="1890" y="525"/>
                  </a:lnTo>
                  <a:lnTo>
                    <a:pt x="1610" y="462"/>
                  </a:lnTo>
                  <a:lnTo>
                    <a:pt x="1347" y="399"/>
                  </a:lnTo>
                  <a:lnTo>
                    <a:pt x="1105" y="336"/>
                  </a:lnTo>
                  <a:lnTo>
                    <a:pt x="883" y="277"/>
                  </a:lnTo>
                  <a:lnTo>
                    <a:pt x="686" y="221"/>
                  </a:lnTo>
                  <a:lnTo>
                    <a:pt x="508" y="168"/>
                  </a:lnTo>
                  <a:lnTo>
                    <a:pt x="358" y="123"/>
                  </a:lnTo>
                  <a:lnTo>
                    <a:pt x="232" y="81"/>
                  </a:lnTo>
                  <a:lnTo>
                    <a:pt x="59" y="21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8798" y="1063417"/>
            <a:ext cx="8831816" cy="1372986"/>
          </a:xfrm>
        </p:spPr>
        <p:txBody>
          <a:bodyPr/>
          <a:lstStyle>
            <a:lvl1pPr>
              <a:defRPr sz="4000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543300"/>
            <a:ext cx="8825659" cy="24765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F16868-8199-4C2C-A5B1-63AEE139F88E}" type="datetimeFigureOut">
              <a:rPr lang="en-US" dirty="0"/>
              <a:t>3/20/2020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44843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itace s popis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7" name="Rectangle 16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Oval 21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Oval 22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Oval 23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Oval 24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Freeform 5"/>
            <p:cNvSpPr/>
            <p:nvPr/>
          </p:nvSpPr>
          <p:spPr bwMode="gray">
            <a:xfrm rot="21010068">
              <a:off x="8490951" y="41851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8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16" name="TextBox 15"/>
          <p:cNvSpPr txBox="1"/>
          <p:nvPr/>
        </p:nvSpPr>
        <p:spPr bwMode="gray">
          <a:xfrm>
            <a:off x="881566" y="607336"/>
            <a:ext cx="80191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600" b="0" i="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cs typeface="Arial"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 bwMode="gray">
          <a:xfrm>
            <a:off x="9884458" y="2613787"/>
            <a:ext cx="65276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600" b="0" i="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cs typeface="Arial"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81878" y="982134"/>
            <a:ext cx="8453906" cy="2696632"/>
          </a:xfrm>
        </p:spPr>
        <p:txBody>
          <a:bodyPr/>
          <a:lstStyle>
            <a:lvl1pPr>
              <a:defRPr sz="4000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14" name="Text Placeholder 3"/>
          <p:cNvSpPr>
            <a:spLocks noGrp="1"/>
          </p:cNvSpPr>
          <p:nvPr>
            <p:ph type="body" sz="half" idx="13"/>
          </p:nvPr>
        </p:nvSpPr>
        <p:spPr bwMode="gray">
          <a:xfrm>
            <a:off x="1945945" y="3678766"/>
            <a:ext cx="7731219" cy="342174"/>
          </a:xfrm>
        </p:spPr>
        <p:txBody>
          <a:bodyPr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accent1">
                    <a:lumMod val="60000"/>
                    <a:lumOff val="40000"/>
                  </a:schemeClr>
                </a:solidFill>
                <a:latin typeface="+mn-lt"/>
                <a:ea typeface="+mn-ea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5029199"/>
            <a:ext cx="9244897" cy="997857"/>
          </a:xfrm>
        </p:spPr>
        <p:txBody>
          <a:bodyPr anchor="ctr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D9FF7F-6988-44CC-821B-644E70CD2F73}" type="datetimeFigureOut">
              <a:rPr lang="en-US" dirty="0"/>
              <a:t>3/20/2020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9" name="Rectangle 18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152572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Jmenov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Freeform 5"/>
            <p:cNvSpPr/>
            <p:nvPr/>
          </p:nvSpPr>
          <p:spPr bwMode="gray">
            <a:xfrm rot="21010068">
              <a:off x="8490951" y="4193583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8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2370667"/>
            <a:ext cx="8825660" cy="1822514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5024967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12C299-16B2-4475-990D-751901EACC14}" type="datetimeFigureOut">
              <a:rPr lang="en-US" dirty="0"/>
              <a:t>3/20/2020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42760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sloupc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>
            <a:lvl1pPr>
              <a:defRPr sz="3600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2"/>
            <a:ext cx="314187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1154953" y="3179764"/>
            <a:ext cx="3141879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12721" y="2603500"/>
            <a:ext cx="314700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12721" y="3179763"/>
            <a:ext cx="3147009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88135" y="2603501"/>
            <a:ext cx="314573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88329" y="3179762"/>
            <a:ext cx="3145536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440397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777240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E86839-B9D8-4651-8783-F325ECE74E65}" type="datetimeFigureOut">
              <a:rPr lang="en-US" dirty="0"/>
              <a:t>3/20/2020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436580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sloupce s obrázk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>
            <a:lvl1pPr>
              <a:defRPr sz="3600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532844"/>
            <a:ext cx="30504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1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334553" y="2603500"/>
            <a:ext cx="2691242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cs-CZ"/>
              <a:t>Kliknutím na ikonu přidáte obrázek.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1154954" y="5109106"/>
            <a:ext cx="3050438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68865" y="4532844"/>
            <a:ext cx="3050438" cy="576263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41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748462" y="2603500"/>
            <a:ext cx="2691243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cs-CZ"/>
              <a:t>Kliknutím na ikonu přidáte obrázek.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4570172" y="5109105"/>
            <a:ext cx="3050438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82775" y="4532845"/>
            <a:ext cx="305109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42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163031" y="2603500"/>
            <a:ext cx="2691242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cs-CZ"/>
              <a:t>Kliknutím na ikonu přidáte obrázek.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82775" y="5109104"/>
            <a:ext cx="3051096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cxnSp>
        <p:nvCxnSpPr>
          <p:cNvPr id="43" name="Straight Connector 42"/>
          <p:cNvCxnSpPr/>
          <p:nvPr/>
        </p:nvCxnSpPr>
        <p:spPr>
          <a:xfrm>
            <a:off x="440583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/>
          <p:cNvCxnSpPr/>
          <p:nvPr/>
        </p:nvCxnSpPr>
        <p:spPr>
          <a:xfrm>
            <a:off x="7797802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484F64-32F6-45C5-931F-ADC1662401D0}" type="datetimeFigureOut">
              <a:rPr lang="en-US" dirty="0"/>
              <a:t>3/20/2020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561111" y="6391838"/>
            <a:ext cx="3644282" cy="304801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715984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4954" y="2603500"/>
            <a:ext cx="8825659" cy="3416300"/>
          </a:xfrm>
        </p:spPr>
        <p:txBody>
          <a:bodyPr vert="eaVert" anchor="t" anchorCtr="0"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695439" y="6391838"/>
            <a:ext cx="990599" cy="304799"/>
          </a:xfrm>
        </p:spPr>
        <p:txBody>
          <a:bodyPr/>
          <a:lstStyle/>
          <a:p>
            <a:fld id="{53086D93-FCAC-47E0-A2EE-787E62CA814C}" type="datetimeFigureOut">
              <a:rPr lang="en-US" dirty="0"/>
              <a:t>3/20/2020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016857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2" name="Rectangle 11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7" name="Rectangle 6"/>
            <p:cNvSpPr/>
            <p:nvPr/>
          </p:nvSpPr>
          <p:spPr bwMode="gray">
            <a:xfrm>
              <a:off x="414867" y="402165"/>
              <a:ext cx="6510866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Freeform 5"/>
            <p:cNvSpPr/>
            <p:nvPr/>
          </p:nvSpPr>
          <p:spPr bwMode="gray">
            <a:xfrm rot="5101749">
              <a:off x="6294738" y="457773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0" name="Freeform 5"/>
            <p:cNvSpPr/>
            <p:nvPr/>
          </p:nvSpPr>
          <p:spPr bwMode="gray">
            <a:xfrm rot="5400000">
              <a:off x="44492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3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585235" y="1278467"/>
            <a:ext cx="1409965" cy="4748590"/>
          </a:xfrm>
        </p:spPr>
        <p:txBody>
          <a:bodyPr vert="eaVert" anchor="b" anchorCtr="0"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4954" y="1278467"/>
            <a:ext cx="6256025" cy="4748590"/>
          </a:xfrm>
        </p:spPr>
        <p:txBody>
          <a:bodyPr vert="eaVert"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653104" y="6391838"/>
            <a:ext cx="992135" cy="304799"/>
          </a:xfrm>
        </p:spPr>
        <p:txBody>
          <a:bodyPr/>
          <a:lstStyle/>
          <a:p>
            <a:fld id="{CDA879A6-0FD0-4734-A311-86BFCA472E6E}" type="datetimeFigureOut">
              <a:rPr lang="en-US" dirty="0"/>
              <a:t>3/20/2020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436051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 /><Relationship Id="rId13" Type="http://schemas.openxmlformats.org/officeDocument/2006/relationships/slideLayout" Target="../slideLayouts/slideLayout13.xml" /><Relationship Id="rId18" Type="http://schemas.openxmlformats.org/officeDocument/2006/relationships/theme" Target="../theme/theme1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slideLayout" Target="../slideLayouts/slideLayout12.xml" /><Relationship Id="rId17" Type="http://schemas.openxmlformats.org/officeDocument/2006/relationships/slideLayout" Target="../slideLayouts/slideLayout17.xml" /><Relationship Id="rId2" Type="http://schemas.openxmlformats.org/officeDocument/2006/relationships/slideLayout" Target="../slideLayouts/slideLayout2.xml" /><Relationship Id="rId16" Type="http://schemas.openxmlformats.org/officeDocument/2006/relationships/slideLayout" Target="../slideLayouts/slideLayout16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5" Type="http://schemas.openxmlformats.org/officeDocument/2006/relationships/slideLayout" Target="../slideLayouts/slideLayout15.xml" /><Relationship Id="rId10" Type="http://schemas.openxmlformats.org/officeDocument/2006/relationships/slideLayout" Target="../slideLayouts/slideLayout10.xml" /><Relationship Id="rId19" Type="http://schemas.openxmlformats.org/officeDocument/2006/relationships/image" Target="../media/image1.jpeg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Relationship Id="rId14" Type="http://schemas.openxmlformats.org/officeDocument/2006/relationships/slideLayout" Target="../slideLayouts/slideLayout14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7" name="Rectangle 6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19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Freeform 5"/>
            <p:cNvSpPr/>
            <p:nvPr/>
          </p:nvSpPr>
          <p:spPr bwMode="gray">
            <a:xfrm rot="21010068">
              <a:off x="8490951" y="17975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9" name="Freeform 5"/>
            <p:cNvSpPr/>
            <p:nvPr/>
          </p:nvSpPr>
          <p:spPr bwMode="gray">
            <a:xfrm>
              <a:off x="459506" y="1866405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4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gray">
          <a:xfrm>
            <a:off x="1154954" y="973668"/>
            <a:ext cx="8761413" cy="70696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0"/>
            <a:ext cx="8761413" cy="34163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653104" y="6391838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1" i="0">
                <a:solidFill>
                  <a:schemeClr val="accent1"/>
                </a:solidFill>
              </a:defRPr>
            </a:lvl1pPr>
          </a:lstStyle>
          <a:p>
            <a:fld id="{2BE451C3-0FF4-47C4-B829-773ADF60F88C}" type="datetimeFigureOut">
              <a:rPr lang="en-US" dirty="0"/>
              <a:t>3/20/2020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61110" y="6391838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1" i="0">
                <a:solidFill>
                  <a:schemeClr val="accent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21" name="Rectangle 20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bg1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074589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3600" b="0" i="0" kern="1200">
          <a:solidFill>
            <a:schemeClr val="bg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 /><Relationship Id="rId1" Type="http://schemas.openxmlformats.org/officeDocument/2006/relationships/slideLayout" Target="../slideLayouts/slideLayout1.xml" 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 /><Relationship Id="rId1" Type="http://schemas.openxmlformats.org/officeDocument/2006/relationships/slideLayout" Target="../slideLayouts/slideLayout2.xml" 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 /><Relationship Id="rId1" Type="http://schemas.openxmlformats.org/officeDocument/2006/relationships/slideLayout" Target="../slideLayouts/slideLayout2.xml" 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 /><Relationship Id="rId1" Type="http://schemas.openxmlformats.org/officeDocument/2006/relationships/slideLayout" Target="../slideLayouts/slideLayout2.xml" 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 /><Relationship Id="rId2" Type="http://schemas.openxmlformats.org/officeDocument/2006/relationships/image" Target="../media/image6.jpeg" /><Relationship Id="rId1" Type="http://schemas.openxmlformats.org/officeDocument/2006/relationships/slideLayout" Target="../slideLayouts/slideLayout4.xml" 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 /><Relationship Id="rId2" Type="http://schemas.openxmlformats.org/officeDocument/2006/relationships/image" Target="../media/image7.jpeg" /><Relationship Id="rId1" Type="http://schemas.openxmlformats.org/officeDocument/2006/relationships/slideLayout" Target="../slideLayouts/slideLayout4.xml" /><Relationship Id="rId5" Type="http://schemas.openxmlformats.org/officeDocument/2006/relationships/image" Target="../media/image10.jpeg" /><Relationship Id="rId4" Type="http://schemas.openxmlformats.org/officeDocument/2006/relationships/image" Target="../media/image9.jpeg" 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cs.m.wikipedia.org/wiki/Pot&#225;pka_roh&#225;&#269;#Popis" TargetMode="External" /><Relationship Id="rId2" Type="http://schemas.openxmlformats.org/officeDocument/2006/relationships/hyperlink" Target="https://cs.m.wikipedia.org/wiki/Pot&#225;pka_&#382;lutoroh&#225;" TargetMode="External" /><Relationship Id="rId1" Type="http://schemas.openxmlformats.org/officeDocument/2006/relationships/slideLayout" Target="../slideLayouts/slideLayout2.xml" /><Relationship Id="rId5" Type="http://schemas.openxmlformats.org/officeDocument/2006/relationships/hyperlink" Target="https://www.google.com/search?q=Potapky&amp;oq=Potapky+&amp;aqs=chrome..69i57j69i59l2j0j69i60l2.3187j0j4&amp;client=tablet-unknown&amp;sourceid=chrome-mobile&amp;ie=UTF-8" TargetMode="External" /><Relationship Id="rId4" Type="http://schemas.openxmlformats.org/officeDocument/2006/relationships/hyperlink" Target="https://www.google.com/search?q=pot&#225;pka+&#269;ernokrk&#225;&amp;client=tablet-unknown&amp;prmd=imsvn&amp;sxsrf=ALeKk01giYMSPifMoKWpicsHUdrXk32-fw:1582745000341&amp;source=lnms&amp;tbm=isch&amp;sa=X&amp;ved=2ahUKEwjBp4_M-O_nAhVCIMUKHS7RC8MQ_AUoAXoECBQQAQ#imgrc=vZ04wJy-w4HbYM" TargetMode="Externa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286F0E9F-22D8-0A46-96B0-C84870915DC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Potápky</a:t>
            </a:r>
            <a:endParaRPr lang="cs-CZ"/>
          </a:p>
        </p:txBody>
      </p:sp>
      <p:sp>
        <p:nvSpPr>
          <p:cNvPr id="3" name="Podnadpis 2">
            <a:extLst>
              <a:ext uri="{FF2B5EF4-FFF2-40B4-BE49-F238E27FC236}">
                <a16:creationId xmlns:a16="http://schemas.microsoft.com/office/drawing/2014/main" id="{8BE433D8-CE24-CE40-9070-C4FE13A51475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Koťarová</a:t>
            </a:r>
          </a:p>
          <a:p>
            <a:r>
              <a:rPr lang="en-US"/>
              <a:t>Majerčáková</a:t>
            </a:r>
            <a:endParaRPr lang="cs-CZ"/>
          </a:p>
        </p:txBody>
      </p:sp>
      <p:pic>
        <p:nvPicPr>
          <p:cNvPr id="4" name="Obrázek 4">
            <a:extLst>
              <a:ext uri="{FF2B5EF4-FFF2-40B4-BE49-F238E27FC236}">
                <a16:creationId xmlns:a16="http://schemas.microsoft.com/office/drawing/2014/main" id="{6FC36DCD-A572-7D4F-86C8-58F6B14D76F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61130" y="1034811"/>
            <a:ext cx="4641079" cy="34808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4503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89F25795-2834-A74E-9AE1-6B20620CBD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Informace </a:t>
            </a:r>
            <a:endParaRPr lang="cs-CZ"/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8CF5BFD5-371A-7547-9DAF-4406A8BC25C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cs-CZ" altLang="en-US"/>
              <a:t>Jsou přizpůsobeny k </a:t>
            </a:r>
            <a:r>
              <a:rPr lang="cs-CZ" altLang="en-US" b="1"/>
              <a:t>trvalému životu na vodě</a:t>
            </a:r>
            <a:r>
              <a:rPr lang="cs-CZ" altLang="en-US"/>
              <a:t>.</a:t>
            </a:r>
          </a:p>
          <a:p>
            <a:r>
              <a:rPr lang="cs-CZ" altLang="en-US"/>
              <a:t>Mají </a:t>
            </a:r>
            <a:r>
              <a:rPr lang="cs-CZ" altLang="en-US" b="1"/>
              <a:t>husté peří</a:t>
            </a:r>
            <a:r>
              <a:rPr lang="cs-CZ" altLang="en-US"/>
              <a:t>, nohy mají opatřeny </a:t>
            </a:r>
            <a:r>
              <a:rPr lang="cs-CZ" altLang="en-US" b="1"/>
              <a:t>plovací blánou</a:t>
            </a:r>
            <a:r>
              <a:rPr lang="cs-CZ" altLang="en-US"/>
              <a:t> v podobě lemu okolo prstů.</a:t>
            </a:r>
            <a:endParaRPr lang="en-US" altLang="en-US"/>
          </a:p>
          <a:p>
            <a:r>
              <a:rPr lang="en-US"/>
              <a:t>Hnízdo  si stavějí  ve vodě  nebo blízkosti vody </a:t>
            </a:r>
          </a:p>
          <a:p>
            <a:r>
              <a:rPr lang="en-US"/>
              <a:t> hnízdo  je vytvořeno z vodních rostlin </a:t>
            </a:r>
          </a:p>
          <a:p>
            <a:r>
              <a:rPr lang="cs-CZ"/>
              <a:t>nohy hodně vzadu na těle, 4 prsty </a:t>
            </a:r>
          </a:p>
          <a:p>
            <a:r>
              <a:rPr lang="cs-CZ"/>
              <a:t>masožraví (bezobratlí, ryby</a:t>
            </a:r>
            <a:r>
              <a:rPr lang="en-US"/>
              <a:t>)</a:t>
            </a:r>
          </a:p>
          <a:p>
            <a:r>
              <a:rPr lang="cs-CZ"/>
              <a:t>-plovoucí hnízda</a:t>
            </a:r>
          </a:p>
          <a:p>
            <a:r>
              <a:rPr lang="cs-CZ"/>
              <a:t>- u nás 5 druhů (4 hnízdí)</a:t>
            </a:r>
          </a:p>
        </p:txBody>
      </p:sp>
      <p:pic>
        <p:nvPicPr>
          <p:cNvPr id="4" name="Obrázek 4">
            <a:extLst>
              <a:ext uri="{FF2B5EF4-FFF2-40B4-BE49-F238E27FC236}">
                <a16:creationId xmlns:a16="http://schemas.microsoft.com/office/drawing/2014/main" id="{B38320F6-D087-004B-A3E6-003A354CC52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1610" y="3362325"/>
            <a:ext cx="2609850" cy="2657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57296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C2054C19-55AA-474A-AFC3-16B95EF179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Informace</a:t>
            </a:r>
            <a:endParaRPr lang="cs-CZ"/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882D83C1-8607-0342-93E5-150EF90F6DC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90707" y="2540000"/>
            <a:ext cx="8825659" cy="3416300"/>
          </a:xfrm>
        </p:spPr>
        <p:txBody>
          <a:bodyPr/>
          <a:lstStyle/>
          <a:p>
            <a:r>
              <a:rPr lang="en-US"/>
              <a:t> Vyskytují se hlavně sladkých  stojatých vodách </a:t>
            </a:r>
          </a:p>
          <a:p>
            <a:r>
              <a:rPr lang="en-US"/>
              <a:t> Ocas mají malý nebo nemají žádný </a:t>
            </a:r>
          </a:p>
          <a:p>
            <a:r>
              <a:rPr lang="en-US"/>
              <a:t> Mají vrstvu podkožního tuku</a:t>
            </a:r>
          </a:p>
          <a:p>
            <a:r>
              <a:rPr lang="en-US"/>
              <a:t> Peří  ošetřují olejovitým výměškem Kostrční žlázy (u ocasu) </a:t>
            </a:r>
            <a:endParaRPr lang="cs-CZ"/>
          </a:p>
        </p:txBody>
      </p:sp>
      <p:pic>
        <p:nvPicPr>
          <p:cNvPr id="4" name="Obrázek 4">
            <a:extLst>
              <a:ext uri="{FF2B5EF4-FFF2-40B4-BE49-F238E27FC236}">
                <a16:creationId xmlns:a16="http://schemas.microsoft.com/office/drawing/2014/main" id="{DD17C1C9-17DE-0543-994E-061AEA296BA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17956" y="719275"/>
            <a:ext cx="3796821" cy="28455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98667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F2A9C309-25DD-B046-9BDB-BD564A4E5B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Mláďata</a:t>
            </a:r>
            <a:endParaRPr lang="cs-CZ"/>
          </a:p>
        </p:txBody>
      </p:sp>
      <p:sp>
        <p:nvSpPr>
          <p:cNvPr id="4" name="Zástupný symbol pro obsah 3">
            <a:extLst>
              <a:ext uri="{FF2B5EF4-FFF2-40B4-BE49-F238E27FC236}">
                <a16:creationId xmlns:a16="http://schemas.microsoft.com/office/drawing/2014/main" id="{DD6F7A6C-B1CA-6244-B659-F8CE0489540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b="0" i="0">
                <a:solidFill>
                  <a:srgbClr val="222222"/>
                </a:solidFill>
                <a:effectLst/>
                <a:latin typeface="-apple-system"/>
              </a:rPr>
              <a:t>Obvykle hnízdí po jednotlivých párech, některé druhy (jako </a:t>
            </a:r>
            <a:r>
              <a:rPr lang="en-US" b="0" i="0">
                <a:solidFill>
                  <a:srgbClr val="222222"/>
                </a:solidFill>
                <a:effectLst/>
                <a:latin typeface="-apple-system"/>
              </a:rPr>
              <a:t>potápka</a:t>
            </a:r>
            <a:r>
              <a:rPr lang="cs-CZ" b="0" i="0">
                <a:solidFill>
                  <a:srgbClr val="222222"/>
                </a:solidFill>
                <a:effectLst/>
                <a:latin typeface="-apple-system"/>
              </a:rPr>
              <a:t> </a:t>
            </a:r>
            <a:r>
              <a:rPr lang="en-US" b="0" i="0">
                <a:solidFill>
                  <a:srgbClr val="222222"/>
                </a:solidFill>
                <a:effectLst/>
                <a:latin typeface="-apple-system"/>
              </a:rPr>
              <a:t>černokrká) </a:t>
            </a:r>
            <a:r>
              <a:rPr lang="cs-CZ" b="0" i="0">
                <a:solidFill>
                  <a:srgbClr val="222222"/>
                </a:solidFill>
                <a:effectLst/>
                <a:latin typeface="-apple-system"/>
              </a:rPr>
              <a:t>hnízdí i v koloniích</a:t>
            </a:r>
            <a:endParaRPr lang="en-US" b="0" i="0">
              <a:solidFill>
                <a:srgbClr val="222222"/>
              </a:solidFill>
              <a:effectLst/>
              <a:latin typeface="-apple-system"/>
            </a:endParaRPr>
          </a:p>
          <a:p>
            <a:r>
              <a:rPr lang="en-US">
                <a:solidFill>
                  <a:srgbClr val="222222"/>
                </a:solidFill>
                <a:latin typeface="-apple-system"/>
              </a:rPr>
              <a:t> </a:t>
            </a:r>
            <a:r>
              <a:rPr lang="cs-CZ" b="0" i="0">
                <a:solidFill>
                  <a:srgbClr val="222222"/>
                </a:solidFill>
                <a:effectLst/>
                <a:latin typeface="-apple-system"/>
              </a:rPr>
              <a:t>Samice snáší jednou či dvakrát (podle druhu) do roka 4-6 bílých vajec, o které se starají oba rodiče</a:t>
            </a:r>
            <a:endParaRPr lang="en-US" b="0" i="0">
              <a:solidFill>
                <a:srgbClr val="222222"/>
              </a:solidFill>
              <a:effectLst/>
              <a:latin typeface="-apple-system"/>
            </a:endParaRPr>
          </a:p>
          <a:p>
            <a:r>
              <a:rPr lang="cs-CZ" b="0" i="0">
                <a:solidFill>
                  <a:srgbClr val="222222"/>
                </a:solidFill>
                <a:effectLst/>
                <a:latin typeface="-apple-system"/>
              </a:rPr>
              <a:t>Mláďata krmí nejčastěji rybami</a:t>
            </a:r>
            <a:endParaRPr lang="cs-CZ"/>
          </a:p>
        </p:txBody>
      </p:sp>
      <p:pic>
        <p:nvPicPr>
          <p:cNvPr id="6" name="Obrázek 6">
            <a:extLst>
              <a:ext uri="{FF2B5EF4-FFF2-40B4-BE49-F238E27FC236}">
                <a16:creationId xmlns:a16="http://schemas.microsoft.com/office/drawing/2014/main" id="{1A7DF627-1772-3D40-BBCD-93B4C69AF21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83562" y="294216"/>
            <a:ext cx="2428875" cy="1847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99394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58031330-5BEA-6D47-8CA0-51FCA744EF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Zástupci </a:t>
            </a:r>
            <a:endParaRPr lang="cs-CZ"/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BF891FCA-379F-8541-A26B-BCAB32D695A8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/>
              <a:t>Potapka Argentinská</a:t>
            </a:r>
          </a:p>
          <a:p>
            <a:r>
              <a:rPr lang="en-US"/>
              <a:t> Černo bílé  tělo </a:t>
            </a:r>
          </a:p>
          <a:p>
            <a:r>
              <a:rPr lang="en-US"/>
              <a:t>Až 34 cm</a:t>
            </a:r>
          </a:p>
          <a:p>
            <a:r>
              <a:rPr lang="en-US"/>
              <a:t> </a:t>
            </a:r>
            <a:r>
              <a:rPr lang="cs-CZ" b="0" i="0">
                <a:solidFill>
                  <a:srgbClr val="222222"/>
                </a:solidFill>
                <a:effectLst/>
                <a:latin typeface="-apple-system"/>
              </a:rPr>
              <a:t>Může vytvářet křížence </a:t>
            </a:r>
            <a:r>
              <a:rPr lang="en-US" b="0" i="0">
                <a:solidFill>
                  <a:srgbClr val="222222"/>
                </a:solidFill>
                <a:effectLst/>
                <a:latin typeface="-apple-system"/>
              </a:rPr>
              <a:t>s potápkou stříbřitou</a:t>
            </a:r>
            <a:endParaRPr lang="cs-CZ"/>
          </a:p>
        </p:txBody>
      </p:sp>
      <p:sp>
        <p:nvSpPr>
          <p:cNvPr id="9" name="Zástupný symbol pro obsah 8">
            <a:extLst>
              <a:ext uri="{FF2B5EF4-FFF2-40B4-BE49-F238E27FC236}">
                <a16:creationId xmlns:a16="http://schemas.microsoft.com/office/drawing/2014/main" id="{F3AD2890-0B4C-664C-B391-709442981E17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/>
              <a:t>Potapka Černokrká </a:t>
            </a:r>
          </a:p>
          <a:p>
            <a:r>
              <a:rPr lang="en-US"/>
              <a:t> 28- 34 cm velké tělo </a:t>
            </a:r>
          </a:p>
          <a:p>
            <a:r>
              <a:rPr lang="en-US"/>
              <a:t> Živí se hmyzem a jejich larvami,  Malimi korýši a měkkýši </a:t>
            </a:r>
            <a:endParaRPr lang="cs-CZ"/>
          </a:p>
        </p:txBody>
      </p:sp>
      <p:pic>
        <p:nvPicPr>
          <p:cNvPr id="6" name="Obrázek 6">
            <a:extLst>
              <a:ext uri="{FF2B5EF4-FFF2-40B4-BE49-F238E27FC236}">
                <a16:creationId xmlns:a16="http://schemas.microsoft.com/office/drawing/2014/main" id="{B828D197-AE53-4249-8C28-CDC070FE96D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7961" y="4417261"/>
            <a:ext cx="2387458" cy="1736333"/>
          </a:xfrm>
          <a:prstGeom prst="rect">
            <a:avLst/>
          </a:prstGeom>
        </p:spPr>
      </p:pic>
      <p:pic>
        <p:nvPicPr>
          <p:cNvPr id="10" name="Obrázek 10">
            <a:extLst>
              <a:ext uri="{FF2B5EF4-FFF2-40B4-BE49-F238E27FC236}">
                <a16:creationId xmlns:a16="http://schemas.microsoft.com/office/drawing/2014/main" id="{9F05F125-7EC8-A04E-8658-737F015F187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90386" y="4268134"/>
            <a:ext cx="2674325" cy="20345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79636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4BF21AD2-B921-7642-9D23-29D324835E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Zástupci </a:t>
            </a:r>
            <a:endParaRPr lang="cs-CZ"/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8AFC048C-8C4D-B540-8342-AC99E4483EE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154954" y="2616461"/>
            <a:ext cx="4825158" cy="3416301"/>
          </a:xfrm>
        </p:spPr>
        <p:txBody>
          <a:bodyPr/>
          <a:lstStyle/>
          <a:p>
            <a:r>
              <a:rPr lang="en-US"/>
              <a:t>Potapka Roháč</a:t>
            </a:r>
          </a:p>
          <a:p>
            <a:r>
              <a:rPr lang="en-US"/>
              <a:t> největší potápka v Evropě </a:t>
            </a:r>
          </a:p>
          <a:p>
            <a:r>
              <a:rPr lang="en-US"/>
              <a:t> </a:t>
            </a:r>
            <a:r>
              <a:rPr lang="cs-CZ" b="0" i="0">
                <a:solidFill>
                  <a:srgbClr val="222222"/>
                </a:solidFill>
                <a:effectLst/>
                <a:latin typeface="-apple-system"/>
              </a:rPr>
              <a:t>dlouhé tělo a krk </a:t>
            </a:r>
            <a:r>
              <a:rPr lang="en-US">
                <a:solidFill>
                  <a:srgbClr val="222222"/>
                </a:solidFill>
                <a:latin typeface="-apple-system"/>
              </a:rPr>
              <a:t>,</a:t>
            </a:r>
            <a:r>
              <a:rPr lang="cs-CZ" b="0" i="0">
                <a:solidFill>
                  <a:srgbClr val="222222"/>
                </a:solidFill>
                <a:effectLst/>
                <a:latin typeface="-apple-system"/>
              </a:rPr>
              <a:t>porostlý měkkým, velmi hustým a vysoce vodotěsným peřím </a:t>
            </a:r>
            <a:endParaRPr lang="cs-CZ"/>
          </a:p>
        </p:txBody>
      </p:sp>
      <p:sp>
        <p:nvSpPr>
          <p:cNvPr id="12" name="Zástupný symbol pro obsah 11">
            <a:extLst>
              <a:ext uri="{FF2B5EF4-FFF2-40B4-BE49-F238E27FC236}">
                <a16:creationId xmlns:a16="http://schemas.microsoft.com/office/drawing/2014/main" id="{19FB23D0-6CB6-724E-B32C-9626B77340F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08712" y="2379035"/>
            <a:ext cx="4825159" cy="4056849"/>
          </a:xfrm>
        </p:spPr>
        <p:txBody>
          <a:bodyPr/>
          <a:lstStyle/>
          <a:p>
            <a:r>
              <a:rPr lang="en-US"/>
              <a:t>Potapka Žlutorohá</a:t>
            </a:r>
          </a:p>
          <a:p>
            <a:r>
              <a:rPr lang="en-US"/>
              <a:t> </a:t>
            </a:r>
            <a:r>
              <a:rPr lang="cs-CZ" b="0" i="0">
                <a:solidFill>
                  <a:srgbClr val="222222"/>
                </a:solidFill>
                <a:effectLst/>
                <a:latin typeface="-apple-system"/>
              </a:rPr>
              <a:t>Podobá se </a:t>
            </a:r>
            <a:r>
              <a:rPr lang="cs-CZ">
                <a:solidFill>
                  <a:schemeClr val="tx1"/>
                </a:solidFill>
                <a:latin typeface="-apple-system"/>
              </a:rPr>
              <a:t>potápce </a:t>
            </a:r>
            <a:r>
              <a:rPr lang="en-US">
                <a:solidFill>
                  <a:schemeClr val="tx1"/>
                </a:solidFill>
                <a:latin typeface="-apple-system"/>
              </a:rPr>
              <a:t>černokrké</a:t>
            </a:r>
          </a:p>
          <a:p>
            <a:r>
              <a:rPr lang="en-US">
                <a:solidFill>
                  <a:schemeClr val="tx1"/>
                </a:solidFill>
                <a:latin typeface="-apple-system"/>
              </a:rPr>
              <a:t>  Má rovný a krátký zobák </a:t>
            </a:r>
          </a:p>
          <a:p>
            <a:pPr marL="0" indent="0">
              <a:buNone/>
            </a:pPr>
            <a:endParaRPr lang="cs-CZ">
              <a:solidFill>
                <a:schemeClr val="tx1"/>
              </a:solidFill>
            </a:endParaRPr>
          </a:p>
        </p:txBody>
      </p:sp>
      <p:pic>
        <p:nvPicPr>
          <p:cNvPr id="13" name="Obrázek 13">
            <a:extLst>
              <a:ext uri="{FF2B5EF4-FFF2-40B4-BE49-F238E27FC236}">
                <a16:creationId xmlns:a16="http://schemas.microsoft.com/office/drawing/2014/main" id="{407EF091-AE79-0548-96BD-7153B0707F7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76843" y="4324612"/>
            <a:ext cx="3227424" cy="2111273"/>
          </a:xfrm>
          <a:prstGeom prst="rect">
            <a:avLst/>
          </a:prstGeom>
        </p:spPr>
      </p:pic>
      <p:pic>
        <p:nvPicPr>
          <p:cNvPr id="15" name="Obrázek 15">
            <a:extLst>
              <a:ext uri="{FF2B5EF4-FFF2-40B4-BE49-F238E27FC236}">
                <a16:creationId xmlns:a16="http://schemas.microsoft.com/office/drawing/2014/main" id="{05A90808-E0A7-154E-882B-D107FBACC89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23238" y="4040276"/>
            <a:ext cx="2722637" cy="2211448"/>
          </a:xfrm>
          <a:prstGeom prst="rect">
            <a:avLst/>
          </a:prstGeom>
        </p:spPr>
      </p:pic>
      <p:pic>
        <p:nvPicPr>
          <p:cNvPr id="4" name="Obrázek 4">
            <a:extLst>
              <a:ext uri="{FF2B5EF4-FFF2-40B4-BE49-F238E27FC236}">
                <a16:creationId xmlns:a16="http://schemas.microsoft.com/office/drawing/2014/main" id="{4EFB9C4A-FA1C-2C4B-948C-2A680DF94A1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98982" y="2147112"/>
            <a:ext cx="2095500" cy="1314450"/>
          </a:xfrm>
          <a:prstGeom prst="rect">
            <a:avLst/>
          </a:prstGeom>
        </p:spPr>
      </p:pic>
      <p:pic>
        <p:nvPicPr>
          <p:cNvPr id="6" name="Obrázek 6">
            <a:extLst>
              <a:ext uri="{FF2B5EF4-FFF2-40B4-BE49-F238E27FC236}">
                <a16:creationId xmlns:a16="http://schemas.microsoft.com/office/drawing/2014/main" id="{E2C17EE2-DD21-8540-885E-EDC151E7228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20890" y="3987185"/>
            <a:ext cx="2095500" cy="2095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47485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60887802-524F-514D-8542-8C6CFFD6B1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Vzhled</a:t>
            </a:r>
            <a:endParaRPr lang="cs-CZ"/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A84F2442-1D69-A048-82EF-D9A43A48BB6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/>
              <a:t> Potapky  dorůstající 28-42 cm</a:t>
            </a:r>
          </a:p>
          <a:p>
            <a:r>
              <a:rPr lang="en-US"/>
              <a:t> Krátký zobák </a:t>
            </a:r>
          </a:p>
          <a:p>
            <a:r>
              <a:rPr lang="en-US"/>
              <a:t> dlouhý  krk</a:t>
            </a:r>
          </a:p>
          <a:p>
            <a:r>
              <a:rPr lang="en-US"/>
              <a:t> Kratší  ocas </a:t>
            </a:r>
          </a:p>
          <a:p>
            <a:r>
              <a:rPr lang="en-US"/>
              <a:t> Samec I samice  vypadají ststejně</a:t>
            </a:r>
          </a:p>
          <a:p>
            <a:r>
              <a:rPr lang="en-US"/>
              <a:t>.krátká  a špičatá křídla </a:t>
            </a:r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850709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B6570133-F52F-8645-A62F-8687AC22B4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Zdroje</a:t>
            </a:r>
            <a:endParaRPr lang="cs-CZ"/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CA7E7034-8D47-4647-BA58-8608B5CC1A1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cs-CZ" sz="1100">
                <a:hlinkClick r:id="rId2"/>
              </a:rPr>
              <a:t>https://cs.m.wikipedia.org/wiki/Potápka_žlutorohá</a:t>
            </a:r>
            <a:endParaRPr lang="en-US" sz="1100"/>
          </a:p>
          <a:p>
            <a:r>
              <a:rPr lang="cs-CZ" sz="1100">
                <a:hlinkClick r:id="rId3"/>
              </a:rPr>
              <a:t>https://cs.m.wikipedia.org/wiki/Potápka_roháč#Popis</a:t>
            </a:r>
            <a:endParaRPr lang="en-US" sz="1100"/>
          </a:p>
          <a:p>
            <a:endParaRPr lang="en-US" sz="1100"/>
          </a:p>
          <a:p>
            <a:r>
              <a:rPr lang="en-US" sz="1000">
                <a:hlinkClick r:id="rId4"/>
              </a:rPr>
              <a:t>https://www.google.com/search?q=potápka+černokrká&amp;client=tablet-unknown&amp;prmd=imsvn&amp;sxsrf=ALeKk01giYMSPifMoKWpicsHUdrXk32-fw:1582745000341&amp;source=lnms&amp;tbm=isch&amp;sa=X&amp;ved=2ahUKEwjBp4_M-O_nAhVCIMUKHS7RC8MQ_AUoAXoECBQQAQ#imgrc=vZ04wJy-w4HbYM</a:t>
            </a:r>
            <a:endParaRPr lang="en-US" sz="1000"/>
          </a:p>
          <a:p>
            <a:r>
              <a:rPr lang="en-US" sz="1000">
                <a:hlinkClick r:id="rId5"/>
              </a:rPr>
              <a:t>https://www.google.com/search?q=Potapky&amp;oq=Potapky+&amp;aqs=chrome..69i57j69i59l2j0j69i60l2.3187j0j4&amp;client=tablet-unknown&amp;sourceid=chrome-mobile&amp;ie=UTF-8</a:t>
            </a:r>
            <a:endParaRPr lang="en-US" sz="1000"/>
          </a:p>
          <a:p>
            <a:r>
              <a:rPr lang="en-US" sz="1400"/>
              <a:t>Učebnice  a sešit  PŘ</a:t>
            </a:r>
          </a:p>
        </p:txBody>
      </p:sp>
    </p:spTree>
    <p:extLst>
      <p:ext uri="{BB962C8B-B14F-4D97-AF65-F5344CB8AC3E}">
        <p14:creationId xmlns:p14="http://schemas.microsoft.com/office/powerpoint/2010/main" val="9344455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 /></Relationships>
</file>

<file path=ppt/theme/theme1.xml><?xml version="1.0" encoding="utf-8"?>
<a:theme xmlns:a="http://schemas.openxmlformats.org/drawingml/2006/main" name="TF10001029">
  <a:themeElements>
    <a:clrScheme name="Ion Boardroom">
      <a:dk1>
        <a:sysClr val="windowText" lastClr="000000"/>
      </a:dk1>
      <a:lt1>
        <a:sysClr val="window" lastClr="FFFFFF"/>
      </a:lt1>
      <a:dk2>
        <a:srgbClr val="3B3059"/>
      </a:dk2>
      <a:lt2>
        <a:srgbClr val="EBEBEB"/>
      </a:lt2>
      <a:accent1>
        <a:srgbClr val="B31166"/>
      </a:accent1>
      <a:accent2>
        <a:srgbClr val="E33D6F"/>
      </a:accent2>
      <a:accent3>
        <a:srgbClr val="E45F3C"/>
      </a:accent3>
      <a:accent4>
        <a:srgbClr val="E9943A"/>
      </a:accent4>
      <a:accent5>
        <a:srgbClr val="9B6BF2"/>
      </a:accent5>
      <a:accent6>
        <a:srgbClr val="D53DD0"/>
      </a:accent6>
      <a:hlink>
        <a:srgbClr val="8F8F8F"/>
      </a:hlink>
      <a:folHlink>
        <a:srgbClr val="A5A5A5"/>
      </a:folHlink>
    </a:clrScheme>
    <a:fontScheme name="Ion Boardroom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 Boardroom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124000"/>
                <a:satMod val="148000"/>
                <a:lumMod val="124000"/>
              </a:schemeClr>
            </a:gs>
            <a:gs pos="100000">
              <a:schemeClr val="phClr">
                <a:shade val="76000"/>
                <a:hueMod val="89000"/>
                <a:satMod val="164000"/>
                <a:lumMod val="5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91000"/>
                <a:satMod val="164000"/>
                <a:lumMod val="74000"/>
              </a:schemeClr>
              <a:schemeClr val="phClr">
                <a:hueMod val="124000"/>
                <a:satMod val="140000"/>
                <a:lumMod val="14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F10001029" id="{ED3996BA-162B-43C7-B0E2-A5CA4E649741}" vid="{187088E4-27D7-4455-856F-4A44258D82E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PresentationFormat>Širokoúhlá obrazovka</PresentationFormat>
  <Slides>8</Slides>
  <Notes>0</Notes>
  <HiddenSlides>0</HiddenSlides>
  <ScaleCrop>false</ScaleCrop>
  <HeadingPairs>
    <vt:vector size="4" baseType="variant">
      <vt:variant>
        <vt:lpstr>Motiv</vt:lpstr>
      </vt:variant>
      <vt:variant>
        <vt:i4>1</vt:i4>
      </vt:variant>
      <vt:variant>
        <vt:lpstr>Nadpisy snímků</vt:lpstr>
      </vt:variant>
      <vt:variant>
        <vt:i4>8</vt:i4>
      </vt:variant>
    </vt:vector>
  </HeadingPairs>
  <TitlesOfParts>
    <vt:vector size="9" baseType="lpstr">
      <vt:lpstr>TF10001029</vt:lpstr>
      <vt:lpstr>Potápky</vt:lpstr>
      <vt:lpstr>Informace </vt:lpstr>
      <vt:lpstr>Informace</vt:lpstr>
      <vt:lpstr>Mláďata</vt:lpstr>
      <vt:lpstr>Zástupci </vt:lpstr>
      <vt:lpstr>Zástupci </vt:lpstr>
      <vt:lpstr>Vzhled</vt:lpstr>
      <vt:lpstr>Zdroje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Potápky</dc:title>
  <cp:revision>6</cp:revision>
  <dcterms:modified xsi:type="dcterms:W3CDTF">2020-03-20T12:25:20Z</dcterms:modified>
</cp:coreProperties>
</file>