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60" r:id="rId5"/>
    <p:sldId id="259" r:id="rId6"/>
    <p:sldId id="264" r:id="rId7"/>
    <p:sldId id="265" r:id="rId8"/>
    <p:sldId id="266" r:id="rId9"/>
    <p:sldId id="261" r:id="rId10"/>
    <p:sldId id="262" r:id="rId11"/>
    <p:sldId id="263" r:id="rId12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Klepnutím lze upravit styl předlohy podnadpisů.</a:t>
            </a:r>
            <a:endParaRPr kumimoji="0" lang="en-US"/>
          </a:p>
        </p:txBody>
      </p:sp>
      <p:sp>
        <p:nvSpPr>
          <p:cNvPr id="28" name="Nadpis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cxnSp>
        <p:nvCxnSpPr>
          <p:cNvPr id="8" name="Přímá spojovací čára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Přímá spojovací čára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lipsa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Zástupný symbol pro datum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CD160-466A-43BF-862C-CF4A28147F34}" type="datetimeFigureOut">
              <a:rPr lang="cs-CZ" smtClean="0"/>
              <a:pPr/>
              <a:t>21.3.2020</a:t>
            </a:fld>
            <a:endParaRPr lang="cs-CZ"/>
          </a:p>
        </p:txBody>
      </p:sp>
      <p:sp>
        <p:nvSpPr>
          <p:cNvPr id="16" name="Zástupný symbol pro číslo snímku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B3EAA6-2444-47DA-8133-5A02206D5CC1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7" name="Zástupný symbol pro zápatí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symbol pro obsah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4" name="Zástupný symbol pro datum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EECD160-466A-43BF-862C-CF4A28147F34}" type="datetimeFigureOut">
              <a:rPr lang="cs-CZ" smtClean="0"/>
              <a:pPr/>
              <a:t>21.3.2020</a:t>
            </a:fld>
            <a:endParaRPr lang="cs-CZ"/>
          </a:p>
        </p:txBody>
      </p:sp>
      <p:sp>
        <p:nvSpPr>
          <p:cNvPr id="15" name="Zástupný symbol pro číslo snímku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2B3EAA6-2444-47DA-8133-5A02206D5CC1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6" name="Zástupný symbol pro zápatí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7" name="Nadpis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CD160-466A-43BF-862C-CF4A28147F34}" type="datetimeFigureOut">
              <a:rPr lang="cs-CZ" smtClean="0"/>
              <a:pPr/>
              <a:t>21.3.2020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3EAA6-2444-47DA-8133-5A02206D5CC1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cxnSp>
        <p:nvCxnSpPr>
          <p:cNvPr id="7" name="Přímá spojovací čára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CD160-466A-43BF-862C-CF4A28147F34}" type="datetimeFigureOut">
              <a:rPr lang="cs-CZ" smtClean="0"/>
              <a:pPr/>
              <a:t>21.3.2020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3EAA6-2444-47DA-8133-5A02206D5CC1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1" name="Zástupný symbol pro obsah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13" name="Zástupný symbol pro obsah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3EAA6-2444-47DA-8133-5A02206D5CC1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CD160-466A-43BF-862C-CF4A28147F34}" type="datetimeFigureOut">
              <a:rPr lang="cs-CZ" smtClean="0"/>
              <a:pPr/>
              <a:t>21.3.2020</a:t>
            </a:fld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32" name="Zástupný symbol pro obsah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34" name="Zástupný symbol pro obsah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2" name="Zástupný symbol pro text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cxnSp>
        <p:nvCxnSpPr>
          <p:cNvPr id="10" name="Přímá spojovací čára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Přímá spojovací čára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CD160-466A-43BF-862C-CF4A28147F34}" type="datetimeFigureOut">
              <a:rPr lang="cs-CZ" smtClean="0"/>
              <a:pPr/>
              <a:t>21.3.2020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3EAA6-2444-47DA-8133-5A02206D5CC1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CD160-466A-43BF-862C-CF4A28147F34}" type="datetimeFigureOut">
              <a:rPr lang="cs-CZ" smtClean="0"/>
              <a:pPr/>
              <a:t>21.3.2020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3EAA6-2444-47DA-8133-5A02206D5CC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Zástupný symbol pro obsah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31" name="Nadpis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8" name="Zástupný symbol pro datum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EECD160-466A-43BF-862C-CF4A28147F34}" type="datetimeFigureOut">
              <a:rPr lang="cs-CZ" smtClean="0"/>
              <a:pPr/>
              <a:t>21.3.2020</a:t>
            </a:fld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B3EAA6-2444-47DA-8133-5A02206D5CC1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0" name="Zástupný symbol pro zápatí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cs-CZ" smtClean="0"/>
              <a:t>Klepnutím na ikonu přidáte obrázek.</a:t>
            </a:r>
            <a:endParaRPr kumimoji="0"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8" name="Zástupný symbol pro datum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CD160-466A-43BF-862C-CF4A28147F34}" type="datetimeFigureOut">
              <a:rPr lang="cs-CZ" smtClean="0"/>
              <a:pPr/>
              <a:t>21.3.2020</a:t>
            </a:fld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B3EAA6-2444-47DA-8133-5A02206D5CC1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0" name="Zástupný symbol pro zápatí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CD160-466A-43BF-862C-CF4A28147F34}" type="datetimeFigureOut">
              <a:rPr lang="cs-CZ" smtClean="0"/>
              <a:pPr/>
              <a:t>21.3.2020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3EAA6-2444-47DA-8133-5A02206D5CC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CD160-466A-43BF-862C-CF4A28147F34}" type="datetimeFigureOut">
              <a:rPr lang="cs-CZ" smtClean="0"/>
              <a:pPr/>
              <a:t>21.3.2020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3EAA6-2444-47DA-8133-5A02206D5CC1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Zástupný symbol pro text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24" name="Zástupný symbol pro datum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8EECD160-466A-43BF-862C-CF4A28147F34}" type="datetimeFigureOut">
              <a:rPr lang="cs-CZ" smtClean="0"/>
              <a:pPr/>
              <a:t>21.3.2020</a:t>
            </a:fld>
            <a:endParaRPr lang="cs-CZ"/>
          </a:p>
        </p:txBody>
      </p:sp>
      <p:sp>
        <p:nvSpPr>
          <p:cNvPr id="10" name="Zástupný symbol pro zápatí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22" name="Zástupný symbol pro číslo snímku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2B3EAA6-2444-47DA-8133-5A02206D5CC1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5" name="Zástupný symbol pro nadpis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cs.wikipedia.org/wiki/Dlouhok%C5%99%C3%ADdl" TargetMode="External"/><Relationship Id="rId2" Type="http://schemas.openxmlformats.org/officeDocument/2006/relationships/hyperlink" Target="https://www.google.com/search?q=srandovn%C3%AD+obr%C3%A1zky+dlouhok%C5%99%C3%ADdl%C3%BDch+pt%C3%A1ku&amp;source=lnms&amp;tbm=isch&amp;sa=X&amp;ved=2ahUKEwicpoDY8_7nAhWNQUEAHQNyCJAQ_AUoAXoECAoQA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s.wikipedia.org/wiki/Ryb%C3%A1k_obecn%C3%BD" TargetMode="External"/><Relationship Id="rId5" Type="http://schemas.openxmlformats.org/officeDocument/2006/relationships/hyperlink" Target="https://cs.wikipedia.org/wiki/Racek_chechtav%C3%BD" TargetMode="External"/><Relationship Id="rId4" Type="http://schemas.openxmlformats.org/officeDocument/2006/relationships/hyperlink" Target="https://cs.wikipedia.org/wiki/Papuchalk_severn%C3%AD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Milan </a:t>
            </a:r>
            <a:r>
              <a:rPr lang="cs-CZ" dirty="0" err="1" smtClean="0"/>
              <a:t>Halabrín</a:t>
            </a:r>
            <a:r>
              <a:rPr lang="cs-CZ" dirty="0" smtClean="0"/>
              <a:t>, </a:t>
            </a:r>
            <a:r>
              <a:rPr lang="cs-CZ" dirty="0" err="1" smtClean="0"/>
              <a:t>Matyas</a:t>
            </a:r>
            <a:r>
              <a:rPr lang="cs-CZ" dirty="0" smtClean="0"/>
              <a:t> </a:t>
            </a:r>
            <a:r>
              <a:rPr lang="cs-CZ" dirty="0" err="1" smtClean="0"/>
              <a:t>Fessl</a:t>
            </a:r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err="1" smtClean="0"/>
              <a:t>Dlouhokřídlí</a:t>
            </a:r>
            <a:endParaRPr lang="cs-CZ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Znaky-hnízdí na břehu –kolonie,nekrmiví</a:t>
            </a:r>
          </a:p>
          <a:p>
            <a:r>
              <a:rPr lang="cs-CZ" dirty="0" smtClean="0"/>
              <a:t>potravu loví ve vodě i na souši</a:t>
            </a:r>
          </a:p>
          <a:p>
            <a:r>
              <a:rPr lang="cs-CZ" dirty="0" smtClean="0"/>
              <a:t>dobří letci i plavci</a:t>
            </a:r>
          </a:p>
          <a:p>
            <a:endParaRPr lang="cs-CZ" dirty="0" smtClean="0"/>
          </a:p>
          <a:p>
            <a:pPr>
              <a:buNone/>
            </a:pPr>
            <a:r>
              <a:rPr lang="cs-CZ" b="1" dirty="0" smtClean="0">
                <a:solidFill>
                  <a:srgbClr val="FF0000"/>
                </a:solidFill>
              </a:rPr>
              <a:t>Zástupci: </a:t>
            </a:r>
          </a:p>
          <a:p>
            <a:r>
              <a:rPr lang="cs-CZ" dirty="0" smtClean="0"/>
              <a:t>Racek chechtavý</a:t>
            </a:r>
          </a:p>
          <a:p>
            <a:r>
              <a:rPr lang="cs-CZ" dirty="0" smtClean="0"/>
              <a:t>Rybák obecný</a:t>
            </a:r>
          </a:p>
          <a:p>
            <a:r>
              <a:rPr lang="cs-CZ" dirty="0" smtClean="0"/>
              <a:t>Papuchalk </a:t>
            </a:r>
            <a:r>
              <a:rPr lang="cs-CZ" dirty="0" err="1" smtClean="0"/>
              <a:t>ploskozobý</a:t>
            </a:r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 err="1" smtClean="0"/>
              <a:t>Dlouhokřídlí</a:t>
            </a:r>
            <a:endParaRPr lang="cs-CZ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Jsou to dobří letci s dlouhými křídly</a:t>
            </a:r>
          </a:p>
          <a:p>
            <a:r>
              <a:rPr lang="cs-CZ" dirty="0" smtClean="0"/>
              <a:t>Tělo mají dlouhé a štíhlé</a:t>
            </a:r>
          </a:p>
          <a:p>
            <a:r>
              <a:rPr lang="cs-CZ" dirty="0" smtClean="0"/>
              <a:t>Zobák má rozmanitý tvar  v závislosti na druhu přijímané potravy</a:t>
            </a:r>
          </a:p>
          <a:p>
            <a:r>
              <a:rPr lang="cs-CZ" dirty="0" smtClean="0"/>
              <a:t>Někteří mají nohy opatřené plovací blánou</a:t>
            </a:r>
          </a:p>
          <a:p>
            <a:r>
              <a:rPr lang="cs-CZ" dirty="0" smtClean="0"/>
              <a:t>Vyskytují se u nich rozdíly v barvě zimního a letního opeření</a:t>
            </a:r>
          </a:p>
          <a:p>
            <a:r>
              <a:rPr lang="cs-CZ" dirty="0" smtClean="0"/>
              <a:t>Většinou mají nekrmivá mláďata</a:t>
            </a:r>
          </a:p>
          <a:p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 smtClean="0"/>
              <a:t>Řád </a:t>
            </a:r>
            <a:r>
              <a:rPr lang="cs-CZ" dirty="0" err="1" smtClean="0"/>
              <a:t>dlouhokřídlích</a:t>
            </a:r>
            <a:endParaRPr lang="cs-CZ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Zástupný symbol pro obsah 1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3200" dirty="0" smtClean="0"/>
              <a:t>Zařazení:</a:t>
            </a:r>
            <a:endParaRPr lang="cs-CZ" sz="2000" dirty="0" smtClean="0"/>
          </a:p>
          <a:p>
            <a:r>
              <a:rPr lang="cs-CZ" sz="2000" dirty="0" smtClean="0"/>
              <a:t>Třída: ptáci</a:t>
            </a:r>
          </a:p>
          <a:p>
            <a:r>
              <a:rPr lang="cs-CZ" sz="2000" dirty="0" smtClean="0"/>
              <a:t>Řád: </a:t>
            </a:r>
            <a:r>
              <a:rPr lang="cs-CZ" sz="2000" dirty="0" err="1" smtClean="0"/>
              <a:t>dlouhokřídlí</a:t>
            </a:r>
            <a:endParaRPr lang="cs-CZ" sz="2000" dirty="0" smtClean="0"/>
          </a:p>
          <a:p>
            <a:r>
              <a:rPr lang="cs-CZ" sz="2000" dirty="0" smtClean="0"/>
              <a:t>Čeleď: slukovití</a:t>
            </a:r>
          </a:p>
          <a:p>
            <a:endParaRPr lang="cs-CZ" sz="2000" dirty="0" smtClean="0"/>
          </a:p>
          <a:p>
            <a:r>
              <a:rPr lang="cs-CZ" sz="3200" dirty="0" smtClean="0"/>
              <a:t>Výskyt</a:t>
            </a:r>
          </a:p>
          <a:p>
            <a:r>
              <a:rPr lang="cs-CZ" sz="3200" dirty="0" smtClean="0"/>
              <a:t>Vlhké jehličnaté smíšené  a listnaté lesy</a:t>
            </a:r>
          </a:p>
          <a:p>
            <a:r>
              <a:rPr lang="cs-CZ" sz="3200" dirty="0" smtClean="0"/>
              <a:t>Evropa  a mírné oblasti Asie</a:t>
            </a:r>
            <a:endParaRPr lang="cs-CZ" sz="32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upload.wikimedia.org/wikipedia/commons/thumb/2/28/Red-billed_Gull.jpg/258px-Red-billed_Gul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9124" y="642918"/>
            <a:ext cx="3772426" cy="2500330"/>
          </a:xfrm>
          <a:prstGeom prst="rect">
            <a:avLst/>
          </a:prstGeom>
          <a:noFill/>
        </p:spPr>
      </p:pic>
      <p:sp>
        <p:nvSpPr>
          <p:cNvPr id="6" name="Zástupný symbol pro obsah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cs-CZ" dirty="0" smtClean="0"/>
              <a:t>Racek novozélandský</a:t>
            </a:r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r>
              <a:rPr lang="cs-CZ" dirty="0" smtClean="0"/>
              <a:t>Papuchalk severní</a:t>
            </a:r>
            <a:endParaRPr lang="cs-CZ" dirty="0"/>
          </a:p>
        </p:txBody>
      </p:sp>
      <p:pic>
        <p:nvPicPr>
          <p:cNvPr id="4102" name="Picture 6" descr="https://tse1.mm.bing.net/th?id=OIP.mt1d9dgZ1vDEXtVYHhTakwAAAA&amp;pid=Api&amp;P=0&amp;w=300&amp;h=30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9256" y="3429000"/>
            <a:ext cx="2214578" cy="2786082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cs-CZ" dirty="0" smtClean="0"/>
              <a:t>Měří 35–38 cm a váží kolem 260–350 g</a:t>
            </a:r>
          </a:p>
          <a:p>
            <a:pPr>
              <a:buNone/>
            </a:pPr>
            <a:r>
              <a:rPr lang="cs-CZ" b="1" dirty="0" smtClean="0">
                <a:solidFill>
                  <a:srgbClr val="FF0000"/>
                </a:solidFill>
              </a:rPr>
              <a:t>Potrava</a:t>
            </a:r>
            <a:r>
              <a:rPr lang="cs-CZ" dirty="0" smtClean="0">
                <a:solidFill>
                  <a:srgbClr val="FF0000"/>
                </a:solidFill>
              </a:rPr>
              <a:t>: </a:t>
            </a:r>
          </a:p>
          <a:p>
            <a:pPr>
              <a:buNone/>
            </a:pPr>
            <a:r>
              <a:rPr lang="cs-CZ" b="1" dirty="0" smtClean="0"/>
              <a:t>V létě </a:t>
            </a:r>
            <a:r>
              <a:rPr lang="cs-CZ" dirty="0" smtClean="0"/>
              <a:t>vyhledává hmyz, žížaly a občas i části rostlin </a:t>
            </a:r>
          </a:p>
          <a:p>
            <a:pPr>
              <a:buNone/>
            </a:pPr>
            <a:r>
              <a:rPr lang="cs-CZ" b="1" dirty="0" smtClean="0"/>
              <a:t>V zimě </a:t>
            </a:r>
            <a:r>
              <a:rPr lang="cs-CZ" dirty="0" smtClean="0"/>
              <a:t>pak především odpadky, ale nepohrdne ani potravou, kterou mu u pobřeží nabízejí lidé.</a:t>
            </a:r>
          </a:p>
          <a:p>
            <a:pPr>
              <a:buNone/>
            </a:pPr>
            <a:r>
              <a:rPr lang="cs-CZ" b="1" dirty="0" smtClean="0">
                <a:solidFill>
                  <a:srgbClr val="FF0000"/>
                </a:solidFill>
              </a:rPr>
              <a:t>Výskyt</a:t>
            </a:r>
            <a:r>
              <a:rPr lang="cs-CZ" dirty="0" smtClean="0">
                <a:solidFill>
                  <a:srgbClr val="FF0000"/>
                </a:solidFill>
              </a:rPr>
              <a:t>:</a:t>
            </a:r>
          </a:p>
          <a:p>
            <a:pPr>
              <a:buNone/>
            </a:pPr>
            <a:r>
              <a:rPr lang="cs-CZ" dirty="0" smtClean="0"/>
              <a:t>Mírný pás(Evropa, Asie, VB, Kamčatka) --) rozšířil se i na Island, Grónsko, Kanadu</a:t>
            </a:r>
          </a:p>
          <a:p>
            <a:pPr>
              <a:buNone/>
            </a:pPr>
            <a:r>
              <a:rPr lang="cs-CZ" dirty="0" smtClean="0"/>
              <a:t>Zimuje v oblasti Karibském moři</a:t>
            </a:r>
          </a:p>
          <a:p>
            <a:pPr>
              <a:buNone/>
            </a:pPr>
            <a:r>
              <a:rPr lang="cs-CZ" b="1" dirty="0" smtClean="0">
                <a:solidFill>
                  <a:srgbClr val="FF0000"/>
                </a:solidFill>
              </a:rPr>
              <a:t>Hnízdění:</a:t>
            </a:r>
          </a:p>
          <a:p>
            <a:pPr>
              <a:buNone/>
            </a:pPr>
            <a:r>
              <a:rPr lang="cs-CZ" dirty="0" smtClean="0"/>
              <a:t>Hnízdí v močálech a rákosí</a:t>
            </a:r>
          </a:p>
          <a:p>
            <a:pPr>
              <a:buNone/>
            </a:pPr>
            <a:r>
              <a:rPr lang="cs-CZ" dirty="0" smtClean="0"/>
              <a:t>Hnízdo je umístěno v zemi(z trávy)  ----) klade vajíčka(jenom 3) </a:t>
            </a:r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RACEK CHECHTAVÝ</a:t>
            </a:r>
            <a:endParaRPr lang="cs-CZ" dirty="0"/>
          </a:p>
        </p:txBody>
      </p:sp>
      <p:pic>
        <p:nvPicPr>
          <p:cNvPr id="1026" name="Picture 2" descr="https://upload.wikimedia.org/wikipedia/commons/thumb/d/d1/Lachm%C3%B6we_%28Larus_ridibundus%29_3.jpg/1280px-Lachm%C3%B6we_%28Larus_ridibundus%29_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7884" y="357166"/>
            <a:ext cx="2675874" cy="121444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Měří 34–37 cm a váží 90–175 g.</a:t>
            </a:r>
          </a:p>
          <a:p>
            <a:pPr>
              <a:buNone/>
            </a:pPr>
            <a:r>
              <a:rPr lang="cs-CZ" b="1" dirty="0" smtClean="0">
                <a:solidFill>
                  <a:srgbClr val="FF0000"/>
                </a:solidFill>
              </a:rPr>
              <a:t>Potrava:</a:t>
            </a:r>
            <a:r>
              <a:rPr lang="cs-CZ" dirty="0" smtClean="0"/>
              <a:t> </a:t>
            </a:r>
          </a:p>
          <a:p>
            <a:pPr>
              <a:buNone/>
            </a:pPr>
            <a:r>
              <a:rPr lang="cs-CZ" dirty="0" smtClean="0"/>
              <a:t>Menší ryby, korýši a hmyz</a:t>
            </a:r>
          </a:p>
          <a:p>
            <a:pPr>
              <a:buNone/>
            </a:pPr>
            <a:r>
              <a:rPr lang="cs-CZ" b="1" dirty="0" smtClean="0">
                <a:solidFill>
                  <a:srgbClr val="FF0000"/>
                </a:solidFill>
              </a:rPr>
              <a:t>Výskyt: </a:t>
            </a:r>
          </a:p>
          <a:p>
            <a:pPr>
              <a:buNone/>
            </a:pPr>
            <a:r>
              <a:rPr lang="cs-CZ" dirty="0" smtClean="0"/>
              <a:t>V koloniích na mořských pobřežích, ve vnitrozemí u velkých vodních nádrží i řek.</a:t>
            </a:r>
          </a:p>
          <a:p>
            <a:pPr>
              <a:buNone/>
            </a:pPr>
            <a:r>
              <a:rPr lang="cs-CZ" b="1" dirty="0" smtClean="0">
                <a:solidFill>
                  <a:srgbClr val="FF0000"/>
                </a:solidFill>
              </a:rPr>
              <a:t>Hnízdění:</a:t>
            </a:r>
          </a:p>
          <a:p>
            <a:pPr>
              <a:buNone/>
            </a:pPr>
            <a:r>
              <a:rPr lang="cs-CZ" dirty="0" smtClean="0"/>
              <a:t> Hnízdí v zarostlých místech ---) klade vajíčka(1-4) ---)sedí oba ptáci</a:t>
            </a:r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RYBÁK OBECNÝ</a:t>
            </a:r>
            <a:endParaRPr lang="cs-CZ" dirty="0"/>
          </a:p>
        </p:txBody>
      </p:sp>
      <p:pic>
        <p:nvPicPr>
          <p:cNvPr id="22530" name="Picture 2" descr="alternativní popis obrázku chybí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57819" y="500042"/>
            <a:ext cx="3071834" cy="138902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Měří  26–29 cm </a:t>
            </a:r>
          </a:p>
          <a:p>
            <a:pPr>
              <a:buNone/>
            </a:pPr>
            <a:r>
              <a:rPr lang="cs-CZ" b="1" dirty="0" smtClean="0">
                <a:solidFill>
                  <a:srgbClr val="FF0000"/>
                </a:solidFill>
              </a:rPr>
              <a:t>Potrava:</a:t>
            </a:r>
          </a:p>
          <a:p>
            <a:pPr>
              <a:buNone/>
            </a:pPr>
            <a:r>
              <a:rPr lang="cs-CZ" dirty="0" smtClean="0"/>
              <a:t>Menší ryby, korýši, zooplankton, měkkýši</a:t>
            </a:r>
          </a:p>
          <a:p>
            <a:pPr>
              <a:buNone/>
            </a:pPr>
            <a:r>
              <a:rPr lang="cs-CZ" b="1" dirty="0" smtClean="0">
                <a:solidFill>
                  <a:srgbClr val="FF0000"/>
                </a:solidFill>
              </a:rPr>
              <a:t>Výskyt:</a:t>
            </a:r>
          </a:p>
          <a:p>
            <a:pPr>
              <a:buNone/>
            </a:pPr>
            <a:r>
              <a:rPr lang="cs-CZ" dirty="0" smtClean="0"/>
              <a:t>Severní Evropa, Island, S Amerika, Francie</a:t>
            </a:r>
          </a:p>
          <a:p>
            <a:pPr>
              <a:buNone/>
            </a:pPr>
            <a:r>
              <a:rPr lang="cs-CZ" b="1" dirty="0" smtClean="0">
                <a:solidFill>
                  <a:srgbClr val="FF0000"/>
                </a:solidFill>
              </a:rPr>
              <a:t>Hnízdění:</a:t>
            </a:r>
          </a:p>
          <a:p>
            <a:pPr>
              <a:buNone/>
            </a:pPr>
            <a:r>
              <a:rPr lang="cs-CZ" dirty="0" smtClean="0"/>
              <a:t> Hnízdí v koloniích, travnaté svahy, hnízdí též mezi skalami nebo balvany ---) vystýlají hnízda trávou, peřím nebo mořskými řasami, se podílí především samec.</a:t>
            </a:r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PAPUCHALK PLOSKOZOVÝ</a:t>
            </a:r>
            <a:endParaRPr lang="cs-CZ" dirty="0"/>
          </a:p>
        </p:txBody>
      </p:sp>
      <p:pic>
        <p:nvPicPr>
          <p:cNvPr id="23554" name="Picture 2" descr="alternativní popis obrázku chybí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00892" y="357166"/>
            <a:ext cx="1643074" cy="145201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cs-CZ" dirty="0" smtClean="0">
                <a:hlinkClick r:id="rId2"/>
              </a:rPr>
              <a:t>https://www.google.com/search?q=srandovn%C3%AD+obr%C3%A1zky+dlouhok%C5%99%C3%ADdl%C3%BDch+pt%C3%A1ku&amp;source=lnms&amp;tbm=isch&amp;sa=X&amp;ved=2ahUKEwicpoDY8_7nAhWNQUEAHQNyCJAQ_AUoAXoECAoQA</a:t>
            </a:r>
            <a:endParaRPr lang="cs-CZ" dirty="0" smtClean="0"/>
          </a:p>
          <a:p>
            <a:r>
              <a:rPr lang="cs-CZ" dirty="0" err="1" smtClean="0"/>
              <a:t>google.com</a:t>
            </a:r>
            <a:r>
              <a:rPr lang="cs-CZ" dirty="0" smtClean="0"/>
              <a:t>/</a:t>
            </a:r>
            <a:r>
              <a:rPr lang="cs-CZ" dirty="0" err="1" smtClean="0"/>
              <a:t>search</a:t>
            </a:r>
            <a:r>
              <a:rPr lang="cs-CZ" dirty="0" smtClean="0"/>
              <a:t>?q=</a:t>
            </a:r>
            <a:r>
              <a:rPr lang="cs-CZ" dirty="0" err="1" smtClean="0"/>
              <a:t>dlouhokřídlí</a:t>
            </a:r>
            <a:r>
              <a:rPr lang="cs-CZ" dirty="0" smtClean="0"/>
              <a:t>+prezentace&amp;</a:t>
            </a:r>
            <a:r>
              <a:rPr lang="cs-CZ" dirty="0" err="1" smtClean="0"/>
              <a:t>source</a:t>
            </a:r>
            <a:r>
              <a:rPr lang="cs-CZ" dirty="0" smtClean="0"/>
              <a:t>=</a:t>
            </a:r>
            <a:r>
              <a:rPr lang="cs-CZ" dirty="0" err="1" smtClean="0"/>
              <a:t>lnms</a:t>
            </a:r>
            <a:r>
              <a:rPr lang="cs-CZ" dirty="0" smtClean="0"/>
              <a:t>&amp;</a:t>
            </a:r>
            <a:r>
              <a:rPr lang="cs-CZ" dirty="0" err="1" smtClean="0"/>
              <a:t>tbm</a:t>
            </a:r>
            <a:r>
              <a:rPr lang="cs-CZ" dirty="0" smtClean="0"/>
              <a:t>=</a:t>
            </a:r>
            <a:r>
              <a:rPr lang="cs-CZ" dirty="0" err="1" smtClean="0"/>
              <a:t>isch</a:t>
            </a:r>
            <a:r>
              <a:rPr lang="cs-CZ" dirty="0" smtClean="0"/>
              <a:t>&amp;</a:t>
            </a:r>
            <a:r>
              <a:rPr lang="cs-CZ" dirty="0" err="1" smtClean="0"/>
              <a:t>sa</a:t>
            </a:r>
            <a:r>
              <a:rPr lang="cs-CZ" dirty="0" smtClean="0"/>
              <a:t>=X&amp;</a:t>
            </a:r>
            <a:r>
              <a:rPr lang="cs-CZ" dirty="0" err="1" smtClean="0"/>
              <a:t>ved</a:t>
            </a:r>
            <a:r>
              <a:rPr lang="cs-CZ" dirty="0" smtClean="0"/>
              <a:t>=2ahUKEwiqn8f66v7nAhWNZxUIHYvJAooQ_</a:t>
            </a:r>
            <a:r>
              <a:rPr lang="cs-CZ" dirty="0" err="1" smtClean="0"/>
              <a:t>AUoAXoECAsQAw</a:t>
            </a:r>
            <a:r>
              <a:rPr lang="cs-CZ" dirty="0" smtClean="0"/>
              <a:t>&amp;</a:t>
            </a:r>
            <a:r>
              <a:rPr lang="cs-CZ" dirty="0" err="1" smtClean="0"/>
              <a:t>biw</a:t>
            </a:r>
            <a:r>
              <a:rPr lang="cs-CZ" dirty="0" smtClean="0"/>
              <a:t>=1536&amp;</a:t>
            </a:r>
            <a:r>
              <a:rPr lang="cs-CZ" dirty="0" err="1" smtClean="0"/>
              <a:t>bih</a:t>
            </a:r>
            <a:r>
              <a:rPr lang="cs-CZ" dirty="0" smtClean="0"/>
              <a:t>=722#</a:t>
            </a:r>
            <a:r>
              <a:rPr lang="cs-CZ" dirty="0" err="1" smtClean="0"/>
              <a:t>imgrc</a:t>
            </a:r>
            <a:r>
              <a:rPr lang="cs-CZ" dirty="0" smtClean="0"/>
              <a:t>=5rE4j64B6S</a:t>
            </a:r>
          </a:p>
          <a:p>
            <a:r>
              <a:rPr lang="cs-CZ" dirty="0" smtClean="0">
                <a:hlinkClick r:id="rId3"/>
              </a:rPr>
              <a:t>https://cs.</a:t>
            </a:r>
            <a:r>
              <a:rPr lang="cs-CZ" b="1" dirty="0" smtClean="0">
                <a:hlinkClick r:id="rId3"/>
              </a:rPr>
              <a:t>wikipedia.org/wiki/Dlouhok%C5%99%C3%A</a:t>
            </a:r>
            <a:r>
              <a:rPr lang="cs-CZ" dirty="0" smtClean="0">
                <a:hlinkClick r:id="rId3"/>
              </a:rPr>
              <a:t>Ddl</a:t>
            </a:r>
            <a:endParaRPr lang="cs-CZ" dirty="0" smtClean="0"/>
          </a:p>
          <a:p>
            <a:r>
              <a:rPr lang="cs-CZ" dirty="0" smtClean="0">
                <a:hlinkClick r:id="rId4"/>
              </a:rPr>
              <a:t>https://cs.wikipedia.org/wiki/Papuchalk_severn%C3%AD</a:t>
            </a:r>
            <a:endParaRPr lang="cs-CZ" dirty="0" smtClean="0"/>
          </a:p>
          <a:p>
            <a:r>
              <a:rPr lang="cs-CZ" dirty="0" smtClean="0">
                <a:hlinkClick r:id="rId5"/>
              </a:rPr>
              <a:t>https://cs.wikipedia.org/wiki/Racek_chechtav%C3%BD</a:t>
            </a:r>
            <a:endParaRPr lang="cs-CZ" dirty="0" smtClean="0"/>
          </a:p>
          <a:p>
            <a:r>
              <a:rPr lang="cs-CZ" dirty="0" smtClean="0">
                <a:hlinkClick r:id="rId6"/>
              </a:rPr>
              <a:t>https://cs.wikipedia.org/wiki/Ryb%C3%A1k_obecn%C3%BD</a:t>
            </a:r>
            <a:endParaRPr lang="cs-CZ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 smtClean="0"/>
              <a:t>Zdroje</a:t>
            </a:r>
            <a:endParaRPr lang="cs-CZ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219200"/>
          </a:xfrm>
        </p:spPr>
        <p:txBody>
          <a:bodyPr/>
          <a:lstStyle/>
          <a:p>
            <a:r>
              <a:rPr lang="cs-CZ" dirty="0" smtClean="0"/>
              <a:t>DĚKUJI VŠEM ZA POZORNOST</a:t>
            </a:r>
            <a:endParaRPr lang="cs-CZ" dirty="0"/>
          </a:p>
        </p:txBody>
      </p:sp>
      <p:pic>
        <p:nvPicPr>
          <p:cNvPr id="20482" name="Picture 2" descr="https://i.ytimg.com/vi/giBTOVX27-Y/maxresdefaul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643050"/>
            <a:ext cx="8991637" cy="5057796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9600" dirty="0" smtClean="0"/>
              <a:t>Nějaké otázky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ír">
  <a:themeElements>
    <a:clrScheme name="Papí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í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í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2081</TotalTime>
  <Words>155</Words>
  <Application>Microsoft Office PowerPoint</Application>
  <PresentationFormat>Předvádění na obrazovce (4:3)</PresentationFormat>
  <Paragraphs>68</Paragraphs>
  <Slides>11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2" baseType="lpstr">
      <vt:lpstr>Papír</vt:lpstr>
      <vt:lpstr>Dlouhokřídlí</vt:lpstr>
      <vt:lpstr>Dlouhokřídlí</vt:lpstr>
      <vt:lpstr>Řád dlouhokřídlích</vt:lpstr>
      <vt:lpstr>Snímek 4</vt:lpstr>
      <vt:lpstr>Snímek 5</vt:lpstr>
      <vt:lpstr>RACEK CHECHTAVÝ</vt:lpstr>
      <vt:lpstr>RYBÁK OBECNÝ</vt:lpstr>
      <vt:lpstr>PAPUCHALK PLOSKOZOVÝ</vt:lpstr>
      <vt:lpstr>Zdroje</vt:lpstr>
      <vt:lpstr>DĚKUJI VŠEM ZA POZORNOST</vt:lpstr>
      <vt:lpstr>Snímek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Dlouhokřídlí</dc:title>
  <dc:creator>pepap</dc:creator>
  <cp:lastModifiedBy>notas</cp:lastModifiedBy>
  <cp:revision>58</cp:revision>
  <dcterms:created xsi:type="dcterms:W3CDTF">2020-03-03T17:39:49Z</dcterms:created>
  <dcterms:modified xsi:type="dcterms:W3CDTF">2020-03-21T21:17:26Z</dcterms:modified>
</cp:coreProperties>
</file>