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E56D3-8CEB-4417-9A5A-732254DA24DA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D8664-FC9F-4594-9E3F-E7EB2FD2AF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004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Mark </a:t>
            </a:r>
            <a:r>
              <a:rPr lang="cs-CZ" dirty="0" err="1" smtClean="0"/>
              <a:t>Zuckerberg</a:t>
            </a:r>
            <a:r>
              <a:rPr lang="cs-CZ" baseline="0" dirty="0" smtClean="0"/>
              <a:t> – celkový majetek v hodnotě 77 miliard dolarů (červen 2018).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D8664-FC9F-4594-9E3F-E7EB2FD2AF2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9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20.3.2020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6600" dirty="0" smtClean="0">
                <a:latin typeface="Lucida Console" panose="020B0609040504020204" pitchFamily="49" charset="0"/>
              </a:rPr>
              <a:t>PŘÍBĚHY SLAVNÝCH</a:t>
            </a:r>
            <a:endParaRPr lang="cs-CZ" sz="66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98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O příbězích slavných osobností vyprávějí </a:t>
            </a:r>
            <a:r>
              <a:rPr lang="cs-CZ" sz="2400" dirty="0" smtClean="0">
                <a:solidFill>
                  <a:srgbClr val="FF0000"/>
                </a:solidFill>
              </a:rPr>
              <a:t>bio</a:t>
            </a:r>
            <a:r>
              <a:rPr lang="cs-CZ" sz="2400" dirty="0" smtClean="0">
                <a:solidFill>
                  <a:schemeClr val="accent2"/>
                </a:solidFill>
              </a:rPr>
              <a:t>grafie</a:t>
            </a:r>
            <a:r>
              <a:rPr lang="cs-CZ" sz="2400" dirty="0" smtClean="0"/>
              <a:t> (</a:t>
            </a:r>
            <a:r>
              <a:rPr lang="cs-CZ" sz="2400" dirty="0" err="1" smtClean="0">
                <a:solidFill>
                  <a:srgbClr val="FF0000"/>
                </a:solidFill>
              </a:rPr>
              <a:t>bios</a:t>
            </a:r>
            <a:r>
              <a:rPr lang="cs-CZ" sz="2400" dirty="0" smtClean="0"/>
              <a:t> = život, </a:t>
            </a:r>
            <a:r>
              <a:rPr lang="cs-CZ" sz="2400" dirty="0" err="1" smtClean="0">
                <a:solidFill>
                  <a:schemeClr val="accent2"/>
                </a:solidFill>
              </a:rPr>
              <a:t>grafein</a:t>
            </a:r>
            <a:r>
              <a:rPr lang="cs-CZ" sz="2400" dirty="0" smtClean="0"/>
              <a:t> = psát).</a:t>
            </a:r>
          </a:p>
          <a:p>
            <a:r>
              <a:rPr lang="cs-CZ" sz="2400" dirty="0" smtClean="0"/>
              <a:t>Pozdějším druhem stejného žánru je </a:t>
            </a:r>
            <a:r>
              <a:rPr lang="cs-CZ" sz="2400" dirty="0" smtClean="0">
                <a:solidFill>
                  <a:schemeClr val="accent1"/>
                </a:solidFill>
              </a:rPr>
              <a:t>auto</a:t>
            </a:r>
            <a:r>
              <a:rPr lang="cs-CZ" sz="2400" dirty="0" smtClean="0">
                <a:solidFill>
                  <a:srgbClr val="FF0000"/>
                </a:solidFill>
              </a:rPr>
              <a:t>bio</a:t>
            </a:r>
            <a:r>
              <a:rPr lang="cs-CZ" sz="2400" dirty="0" smtClean="0">
                <a:solidFill>
                  <a:schemeClr val="accent2"/>
                </a:solidFill>
              </a:rPr>
              <a:t>grafie</a:t>
            </a:r>
            <a:r>
              <a:rPr lang="cs-CZ" sz="2400" dirty="0" smtClean="0"/>
              <a:t> (</a:t>
            </a:r>
            <a:r>
              <a:rPr lang="cs-CZ" sz="2400" dirty="0" err="1" smtClean="0">
                <a:solidFill>
                  <a:schemeClr val="accent1"/>
                </a:solidFill>
              </a:rPr>
              <a:t>auton</a:t>
            </a:r>
            <a:r>
              <a:rPr lang="cs-CZ" sz="2400" dirty="0" smtClean="0"/>
              <a:t> = vlastní), stojící spíše nebo pouze na vlastních vzpomínkách.</a:t>
            </a:r>
          </a:p>
          <a:p>
            <a:r>
              <a:rPr lang="cs-CZ" sz="2400" u="sng" dirty="0" smtClean="0"/>
              <a:t>K sepsání biografií a autobiografií jsou používány deníky, osobní vzpomínky či archivní materiály.</a:t>
            </a:r>
          </a:p>
          <a:p>
            <a:r>
              <a:rPr lang="cs-CZ" sz="2400" dirty="0" smtClean="0"/>
              <a:t>Biografie se zaměřuje na vnější průběh života i vnitřní vývoj dané osobnosti, popisuje její činy, dílo, motivy konání, povahové rysy ad.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46748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Biografie by se měla zakládat na skutečných událostech, může ale obsahovat i prvky fikce (např. v </a:t>
            </a:r>
            <a:r>
              <a:rPr lang="cs-CZ" sz="2400" dirty="0" err="1" smtClean="0"/>
              <a:t>biogr</a:t>
            </a:r>
            <a:r>
              <a:rPr lang="cs-CZ" sz="2400" dirty="0" smtClean="0"/>
              <a:t>. </a:t>
            </a:r>
            <a:r>
              <a:rPr lang="cs-CZ" sz="2400" dirty="0"/>
              <a:t>r</a:t>
            </a:r>
            <a:r>
              <a:rPr lang="cs-CZ" sz="2400" dirty="0" smtClean="0"/>
              <a:t>ománech).</a:t>
            </a:r>
          </a:p>
          <a:p>
            <a:r>
              <a:rPr lang="cs-CZ" sz="2400" dirty="0" smtClean="0"/>
              <a:t>Vydaný deník je považován za </a:t>
            </a:r>
            <a:r>
              <a:rPr lang="cs-CZ" sz="2400" dirty="0" err="1" smtClean="0"/>
              <a:t>podžánr</a:t>
            </a:r>
            <a:r>
              <a:rPr lang="cs-CZ" sz="2400" dirty="0" smtClean="0"/>
              <a:t> biografie.</a:t>
            </a:r>
          </a:p>
          <a:p>
            <a:r>
              <a:rPr lang="cs-CZ" sz="2400" dirty="0" smtClean="0"/>
              <a:t>Rozlišujeme mezi autorizovanou a neautorizovanou biografií (autor. = vydána se souhlasem nebo za spolupráce „zkoumané“ osob.).</a:t>
            </a:r>
          </a:p>
          <a:p>
            <a:r>
              <a:rPr lang="cs-CZ" sz="2400" dirty="0" smtClean="0">
                <a:solidFill>
                  <a:srgbClr val="7030A0"/>
                </a:solidFill>
              </a:rPr>
              <a:t>DOMÁCÍ CVIČENÍ:</a:t>
            </a:r>
            <a:r>
              <a:rPr lang="cs-CZ" sz="2400" dirty="0" smtClean="0"/>
              <a:t> Sedmidenní deník „vlastním“ pohledem, pohledem Marca </a:t>
            </a:r>
            <a:r>
              <a:rPr lang="cs-CZ" sz="2400" dirty="0" err="1" smtClean="0"/>
              <a:t>Zuckerberga</a:t>
            </a:r>
            <a:r>
              <a:rPr lang="cs-CZ" sz="2400" dirty="0" smtClean="0"/>
              <a:t>…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10664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dirty="0" smtClean="0"/>
              <a:t>BIOGRAFIE – ZÁKLADNÍ KAPITOLY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u="sng" dirty="0" smtClean="0"/>
              <a:t>Starověké Řecko (první životopisci)</a:t>
            </a:r>
          </a:p>
          <a:p>
            <a:pPr marL="742950" lvl="2" indent="-342900">
              <a:buFont typeface="Wingdings" panose="05000000000000000000" pitchFamily="2" charset="2"/>
              <a:buChar char="v"/>
            </a:pPr>
            <a:r>
              <a:rPr lang="cs-CZ" sz="2400" dirty="0" err="1"/>
              <a:t>Plutarchos</a:t>
            </a:r>
            <a:r>
              <a:rPr lang="cs-CZ" sz="2400" dirty="0"/>
              <a:t> – Životopisy slavných </a:t>
            </a:r>
            <a:r>
              <a:rPr lang="cs-CZ" sz="2400" dirty="0" smtClean="0"/>
              <a:t>Řeků</a:t>
            </a:r>
          </a:p>
          <a:p>
            <a:r>
              <a:rPr lang="cs-CZ" sz="2400" u="sng" dirty="0" smtClean="0"/>
              <a:t>Starověký Řím (první životopisci)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 err="1" smtClean="0"/>
              <a:t>Suetonius</a:t>
            </a:r>
            <a:r>
              <a:rPr lang="cs-CZ" sz="2400" dirty="0" smtClean="0"/>
              <a:t> – Životopisy dvanácti císařů</a:t>
            </a:r>
          </a:p>
          <a:p>
            <a:r>
              <a:rPr lang="cs-CZ" sz="2400" u="sng" dirty="0" smtClean="0"/>
              <a:t>Středověk (silný náboženský obsah)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 err="1" smtClean="0"/>
              <a:t>Einhard</a:t>
            </a:r>
            <a:r>
              <a:rPr lang="cs-CZ" sz="2400" dirty="0" smtClean="0"/>
              <a:t> – životopis Karla Velikého (</a:t>
            </a:r>
            <a:r>
              <a:rPr lang="cs-CZ" sz="2400" i="1" dirty="0" smtClean="0"/>
              <a:t>Vita Karoli </a:t>
            </a:r>
            <a:r>
              <a:rPr lang="cs-CZ" sz="2400" i="1" dirty="0" err="1" smtClean="0"/>
              <a:t>Magni</a:t>
            </a:r>
            <a:r>
              <a:rPr lang="cs-CZ" sz="2400" dirty="0" smtClean="0"/>
              <a:t>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/>
              <a:t>Giorgio </a:t>
            </a:r>
            <a:r>
              <a:rPr lang="cs-CZ" sz="2400" dirty="0" err="1"/>
              <a:t>Vasari</a:t>
            </a:r>
            <a:r>
              <a:rPr lang="cs-CZ" sz="2400" dirty="0"/>
              <a:t> – životopisy slavných umělců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cs-CZ" sz="2400" dirty="0" smtClean="0"/>
          </a:p>
          <a:p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41170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dirty="0" smtClean="0"/>
              <a:t>Biografie – základní kapitoly</a:t>
            </a:r>
          </a:p>
          <a:p>
            <a:pPr marL="0" indent="0">
              <a:buNone/>
            </a:pPr>
            <a:endParaRPr lang="cs-CZ" sz="2400" u="sng" dirty="0"/>
          </a:p>
          <a:p>
            <a:r>
              <a:rPr lang="cs-CZ" sz="2400" u="sng" dirty="0" smtClean="0"/>
              <a:t>17. století (biografie jako samostatný žánr)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 smtClean="0"/>
              <a:t>Deníky Samuela </a:t>
            </a:r>
            <a:r>
              <a:rPr lang="cs-CZ" sz="2400" dirty="0" err="1" smtClean="0"/>
              <a:t>Pepyse</a:t>
            </a:r>
            <a:r>
              <a:rPr lang="cs-CZ" sz="2400" dirty="0" smtClean="0"/>
              <a:t> = deník jako zdroj osobních                    a historických informací</a:t>
            </a:r>
          </a:p>
          <a:p>
            <a:r>
              <a:rPr lang="cs-CZ" sz="2400" u="sng" dirty="0" smtClean="0"/>
              <a:t>18. století (předmětem b. i netradiční osobnosti)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 smtClean="0"/>
              <a:t>Historie </a:t>
            </a:r>
            <a:r>
              <a:rPr lang="cs-CZ" sz="2400" dirty="0"/>
              <a:t>piráta Charlese </a:t>
            </a:r>
            <a:r>
              <a:rPr lang="cs-CZ" sz="2400" dirty="0" smtClean="0"/>
              <a:t>Johnsona</a:t>
            </a:r>
            <a:endParaRPr lang="cs-CZ" sz="2400" u="sng" dirty="0" smtClean="0"/>
          </a:p>
          <a:p>
            <a:r>
              <a:rPr lang="cs-CZ" sz="2400" u="sng" dirty="0" smtClean="0"/>
              <a:t>19. století (popularita autobiografií)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400" dirty="0" smtClean="0"/>
              <a:t>Charles Dickens, Johann Wolfgang Goethe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279900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dirty="0" smtClean="0"/>
              <a:t>Biografie – základní kapitoly</a:t>
            </a:r>
          </a:p>
          <a:p>
            <a:pPr marL="0" indent="0">
              <a:buNone/>
            </a:pPr>
            <a:endParaRPr lang="cs-CZ" sz="2200" u="sng" dirty="0"/>
          </a:p>
          <a:p>
            <a:r>
              <a:rPr lang="cs-CZ" sz="2200" u="sng" dirty="0" smtClean="0"/>
              <a:t>20. století (vliv psychologie)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200" dirty="0" smtClean="0"/>
              <a:t>André </a:t>
            </a:r>
            <a:r>
              <a:rPr lang="cs-CZ" sz="2200" dirty="0" err="1" smtClean="0"/>
              <a:t>Mourais</a:t>
            </a:r>
            <a:r>
              <a:rPr lang="cs-CZ" sz="2200" dirty="0" smtClean="0"/>
              <a:t> = životopisy slavných osobností (Byron, Chopin…)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200" dirty="0" smtClean="0"/>
              <a:t>Deník Anny Frankové = o útrapách židovské rodiny za 2. světové války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cs-CZ" sz="2200" dirty="0" smtClean="0"/>
              <a:t>Karen </a:t>
            </a:r>
            <a:r>
              <a:rPr lang="cs-CZ" sz="2200" dirty="0" err="1" smtClean="0"/>
              <a:t>Brixenová</a:t>
            </a:r>
            <a:r>
              <a:rPr lang="cs-CZ" sz="2200" dirty="0" smtClean="0"/>
              <a:t> = Vzpomínky na Afriku</a:t>
            </a:r>
          </a:p>
        </p:txBody>
      </p:sp>
    </p:spTree>
    <p:extLst>
      <p:ext uri="{BB962C8B-B14F-4D97-AF65-F5344CB8AC3E}">
        <p14:creationId xmlns:p14="http://schemas.microsoft.com/office/powerpoint/2010/main" val="202064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200" dirty="0" smtClean="0"/>
              <a:t>Biografické filmy</a:t>
            </a:r>
          </a:p>
          <a:p>
            <a:pPr marL="0" indent="0">
              <a:buNone/>
            </a:pPr>
            <a:endParaRPr lang="cs-CZ" sz="2200" dirty="0" smtClean="0"/>
          </a:p>
          <a:p>
            <a:r>
              <a:rPr lang="cs-CZ" sz="2200" dirty="0" smtClean="0"/>
              <a:t>Americký </a:t>
            </a:r>
            <a:r>
              <a:rPr lang="cs-CZ" sz="2200" dirty="0" err="1" smtClean="0"/>
              <a:t>sniper</a:t>
            </a:r>
            <a:r>
              <a:rPr lang="cs-CZ" sz="2200" dirty="0"/>
              <a:t>;</a:t>
            </a:r>
            <a:r>
              <a:rPr lang="cs-CZ" sz="2200" dirty="0" smtClean="0"/>
              <a:t> Frida;</a:t>
            </a:r>
          </a:p>
          <a:p>
            <a:r>
              <a:rPr lang="cs-CZ" sz="2200" dirty="0" err="1" smtClean="0"/>
              <a:t>Gia</a:t>
            </a:r>
            <a:r>
              <a:rPr lang="cs-CZ" sz="2200" dirty="0"/>
              <a:t>;</a:t>
            </a:r>
            <a:r>
              <a:rPr lang="cs-CZ" sz="2200" dirty="0" smtClean="0"/>
              <a:t> Chyť mě, když to dokážeš;</a:t>
            </a:r>
          </a:p>
          <a:p>
            <a:r>
              <a:rPr lang="cs-CZ" sz="2200" dirty="0" smtClean="0"/>
              <a:t>Královna Alžběta; Letec;</a:t>
            </a:r>
          </a:p>
          <a:p>
            <a:r>
              <a:rPr lang="cs-CZ" sz="2200" dirty="0" smtClean="0"/>
              <a:t>Narušení; Orel </a:t>
            </a:r>
            <a:r>
              <a:rPr lang="cs-CZ" sz="2200" dirty="0" err="1" smtClean="0"/>
              <a:t>Eddie</a:t>
            </a:r>
            <a:r>
              <a:rPr lang="cs-CZ" sz="2200" dirty="0" smtClean="0"/>
              <a:t>;</a:t>
            </a:r>
          </a:p>
          <a:p>
            <a:r>
              <a:rPr lang="cs-CZ" sz="2200" dirty="0" err="1" smtClean="0"/>
              <a:t>Pollock</a:t>
            </a:r>
            <a:r>
              <a:rPr lang="cs-CZ" sz="2200" dirty="0"/>
              <a:t>;</a:t>
            </a:r>
            <a:r>
              <a:rPr lang="cs-CZ" sz="2200" dirty="0" smtClean="0"/>
              <a:t> Statečné srdce;</a:t>
            </a:r>
          </a:p>
          <a:p>
            <a:r>
              <a:rPr lang="cs-CZ" sz="2200" dirty="0" err="1" smtClean="0"/>
              <a:t>Walk</a:t>
            </a:r>
            <a:r>
              <a:rPr lang="cs-CZ" sz="2200" dirty="0" smtClean="0"/>
              <a:t> </a:t>
            </a:r>
            <a:r>
              <a:rPr lang="cs-CZ" sz="2200" dirty="0" err="1" smtClean="0"/>
              <a:t>the</a:t>
            </a:r>
            <a:r>
              <a:rPr lang="cs-CZ" sz="2200" dirty="0" smtClean="0"/>
              <a:t> Line</a:t>
            </a:r>
            <a:r>
              <a:rPr lang="cs-CZ" sz="2200" dirty="0"/>
              <a:t>;</a:t>
            </a:r>
            <a:r>
              <a:rPr lang="cs-CZ" sz="2200" dirty="0" smtClean="0"/>
              <a:t> Zmrtvýchvstání;</a:t>
            </a:r>
          </a:p>
          <a:p>
            <a:r>
              <a:rPr lang="cs-CZ" sz="2200" dirty="0" smtClean="0"/>
              <a:t>Zuřící býk;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665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 smtClean="0"/>
              <a:t>Příběhy slavných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dirty="0" smtClean="0"/>
              <a:t>Biografické filmy</a:t>
            </a:r>
          </a:p>
          <a:p>
            <a:pPr marL="0" indent="0">
              <a:buNone/>
            </a:pPr>
            <a:endParaRPr lang="cs-CZ" sz="2200" dirty="0" smtClean="0"/>
          </a:p>
          <a:p>
            <a:r>
              <a:rPr lang="cs-CZ" sz="2200" dirty="0" smtClean="0"/>
              <a:t>Hlas pro římského krále</a:t>
            </a:r>
          </a:p>
          <a:p>
            <a:r>
              <a:rPr lang="cs-CZ" sz="2200" dirty="0" smtClean="0"/>
              <a:t>Masaryk</a:t>
            </a:r>
          </a:p>
          <a:p>
            <a:r>
              <a:rPr lang="cs-CZ" sz="2200" dirty="0" smtClean="0"/>
              <a:t>Příběh kmotra</a:t>
            </a:r>
          </a:p>
          <a:p>
            <a:r>
              <a:rPr lang="cs-CZ" sz="2200" dirty="0" smtClean="0"/>
              <a:t>Robert Vano – Příběh člověka</a:t>
            </a:r>
          </a:p>
          <a:p>
            <a:r>
              <a:rPr lang="cs-CZ" sz="2200" dirty="0" smtClean="0"/>
              <a:t>Zátopek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21290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136</TotalTime>
  <Words>373</Words>
  <Application>Microsoft Office PowerPoint</Application>
  <PresentationFormat>Předvádění na obrazovce (4:3)</PresentationFormat>
  <Paragraphs>62</Paragraphs>
  <Slides>8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Horizont</vt:lpstr>
      <vt:lpstr>PŘÍBĚHY SLAVNÝCH</vt:lpstr>
      <vt:lpstr>Příběhy slavných</vt:lpstr>
      <vt:lpstr>Příběhy slavných</vt:lpstr>
      <vt:lpstr>Příběhy slavných</vt:lpstr>
      <vt:lpstr>Příběhy slavných</vt:lpstr>
      <vt:lpstr>Příběhy slavných</vt:lpstr>
      <vt:lpstr>Příběhy slavných</vt:lpstr>
      <vt:lpstr>Příběhy slavných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PŘÍBĚHY SLAVNÝCH</dc:title>
  <dc:creator>Ucitel13</dc:creator>
  <cp:lastModifiedBy>Tomáš Kimmel</cp:lastModifiedBy>
  <cp:revision>28</cp:revision>
  <dcterms:created xsi:type="dcterms:W3CDTF">2019-02-18T21:35:05Z</dcterms:created>
  <dcterms:modified xsi:type="dcterms:W3CDTF">2020-03-20T09:46:40Z</dcterms:modified>
</cp:coreProperties>
</file>