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Zaoblený obdélní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Zaoblený obdélní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s jedním zakulaceným roh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Zaoblený obdélní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pro nadpi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C0FCBC5-166C-48DA-B349-985159905A2E}" type="datetimeFigureOut">
              <a:rPr lang="cs-CZ" smtClean="0"/>
              <a:t>27.4.2020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A4FF56D-FF47-495C-A5D7-33F68923F21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1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7" Type="http://schemas.openxmlformats.org/officeDocument/2006/relationships/image" Target="../media/image2.png"/><Relationship Id="rId2" Type="http://schemas.microsoft.com/office/2007/relationships/media" Target="../media/media14.wav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hyperlink" Target="mailto:v.trnkova@zslhenice.cz" TargetMode="Externa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>PowerPoint</a:t>
            </a:r>
            <a:br>
              <a:rPr lang="cs-CZ" dirty="0" smtClean="0"/>
            </a:br>
            <a:r>
              <a:rPr lang="cs-CZ" dirty="0" smtClean="0"/>
              <a:t>tvorba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5589240"/>
            <a:ext cx="3600400" cy="914400"/>
          </a:xfrm>
        </p:spPr>
        <p:txBody>
          <a:bodyPr>
            <a:normAutofit lnSpcReduction="10000"/>
          </a:bodyPr>
          <a:lstStyle/>
          <a:p>
            <a:pPr algn="l"/>
            <a:r>
              <a:rPr lang="cs-CZ" dirty="0"/>
              <a:t>Informatika 6. ročník</a:t>
            </a:r>
          </a:p>
          <a:p>
            <a:pPr algn="l"/>
            <a:endParaRPr lang="cs-CZ" dirty="0"/>
          </a:p>
          <a:p>
            <a:pPr algn="l"/>
            <a:r>
              <a:rPr lang="cs-CZ" dirty="0"/>
              <a:t>Mgr. Vladimíra Trnková</a:t>
            </a:r>
          </a:p>
          <a:p>
            <a:pPr algn="l"/>
            <a:endParaRPr lang="cs-CZ" dirty="0"/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25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3836">
        <p:fade/>
      </p:transition>
    </mc:Choice>
    <mc:Fallback>
      <p:transition spd="med" advTm="338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27" objId="6"/>
        <p14:stopEvt time="32674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Vložení obrázku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8306120" cy="2466600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Některé snímky obsahují ikony</a:t>
            </a:r>
            <a:r>
              <a:rPr lang="cs-CZ" sz="2400" dirty="0" smtClean="0"/>
              <a:t>, které ti umožní snadno</a:t>
            </a:r>
          </a:p>
          <a:p>
            <a:pPr lvl="1"/>
            <a:r>
              <a:rPr lang="cs-CZ" sz="2000" dirty="0"/>
              <a:t>vkládat obrázky za </a:t>
            </a:r>
            <a:r>
              <a:rPr lang="cs-CZ" sz="2000" dirty="0" smtClean="0"/>
              <a:t>souboru,</a:t>
            </a:r>
            <a:endParaRPr lang="cs-CZ" sz="2000" dirty="0"/>
          </a:p>
          <a:p>
            <a:pPr lvl="1"/>
            <a:r>
              <a:rPr lang="cs-CZ" sz="2000" dirty="0"/>
              <a:t>používat </a:t>
            </a:r>
            <a:r>
              <a:rPr lang="cs-CZ" sz="2000" dirty="0" smtClean="0"/>
              <a:t>Klipart,</a:t>
            </a:r>
            <a:endParaRPr lang="cs-CZ" sz="2000" dirty="0"/>
          </a:p>
          <a:p>
            <a:pPr lvl="1"/>
            <a:r>
              <a:rPr lang="cs-CZ" sz="2000" dirty="0"/>
              <a:t>vkládat tabulky, grafy a </a:t>
            </a:r>
            <a:r>
              <a:rPr lang="cs-CZ" sz="2000" dirty="0" smtClean="0"/>
              <a:t>videa</a:t>
            </a:r>
          </a:p>
          <a:p>
            <a:pPr marL="0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69" y="2420888"/>
            <a:ext cx="4112710" cy="3104753"/>
          </a:xfrm>
        </p:spPr>
      </p:pic>
      <p:sp>
        <p:nvSpPr>
          <p:cNvPr id="6" name="TextovéPole 5"/>
          <p:cNvSpPr txBox="1"/>
          <p:nvPr/>
        </p:nvSpPr>
        <p:spPr>
          <a:xfrm>
            <a:off x="5169323" y="2865710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Klikni levým tlačítkem myši na ikonu</a:t>
            </a:r>
          </a:p>
          <a:p>
            <a:endParaRPr lang="cs-CZ" dirty="0"/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3954374" y="3489755"/>
            <a:ext cx="2273810" cy="153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2400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00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1571">
        <p:fade/>
      </p:transition>
    </mc:Choice>
    <mc:Fallback>
      <p:transition spd="med" advTm="315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22" objId="4"/>
        <p14:stopEvt time="30659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/>
          <a:lstStyle/>
          <a:p>
            <a:r>
              <a:rPr lang="cs-CZ" dirty="0" smtClean="0"/>
              <a:t>Úpravy obrázku, zdroje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26840"/>
          </a:xfrm>
        </p:spPr>
        <p:txBody>
          <a:bodyPr>
            <a:normAutofit/>
          </a:bodyPr>
          <a:lstStyle/>
          <a:p>
            <a:r>
              <a:rPr lang="cs-CZ" sz="2600" b="1" dirty="0" smtClean="0"/>
              <a:t>Obrázek můžeš libovolně upravit</a:t>
            </a:r>
          </a:p>
          <a:p>
            <a:pPr lvl="1"/>
            <a:r>
              <a:rPr lang="cs-CZ" sz="2600" dirty="0"/>
              <a:t>m</a:t>
            </a:r>
            <a:r>
              <a:rPr lang="cs-CZ" sz="2600" dirty="0" smtClean="0"/>
              <a:t>ěnit velikost</a:t>
            </a:r>
          </a:p>
          <a:p>
            <a:pPr lvl="1"/>
            <a:r>
              <a:rPr lang="cs-CZ" sz="2600" dirty="0"/>
              <a:t>p</a:t>
            </a:r>
            <a:r>
              <a:rPr lang="cs-CZ" sz="2600" dirty="0" smtClean="0"/>
              <a:t>řesouvat</a:t>
            </a:r>
          </a:p>
          <a:p>
            <a:pPr lvl="1"/>
            <a:r>
              <a:rPr lang="cs-CZ" sz="2600" dirty="0" smtClean="0"/>
              <a:t>otáčet</a:t>
            </a:r>
          </a:p>
          <a:p>
            <a:pPr lvl="1"/>
            <a:r>
              <a:rPr lang="cs-CZ" sz="2600" dirty="0" smtClean="0"/>
              <a:t>kopírovat</a:t>
            </a:r>
          </a:p>
          <a:p>
            <a:r>
              <a:rPr lang="cs-CZ" sz="2600" dirty="0" smtClean="0"/>
              <a:t>Postup je stejný jako u úprav textového pole</a:t>
            </a:r>
          </a:p>
          <a:p>
            <a:pPr marL="0" indent="0">
              <a:buNone/>
            </a:pPr>
            <a:r>
              <a:rPr lang="cs-CZ" sz="2400" b="1" dirty="0" smtClean="0"/>
              <a:t>NEZAPONEŇ</a:t>
            </a:r>
          </a:p>
          <a:p>
            <a:pPr lvl="1"/>
            <a:r>
              <a:rPr lang="cs-CZ" dirty="0" smtClean="0"/>
              <a:t>U obrázků je nutné uvést zdroje (nejčastěji v závěru prezentace). Ke každému obrázku vlož textové pole s číslem, stejně očísluj odkazy na zdroje obrázků.</a:t>
            </a:r>
          </a:p>
        </p:txBody>
      </p:sp>
      <p:pic>
        <p:nvPicPr>
          <p:cNvPr id="3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2631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4703">
        <p:fade/>
      </p:transition>
    </mc:Choice>
    <mc:Fallback>
      <p:transition spd="med" advTm="44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24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52" objId="3"/>
        <p14:stopEvt time="44013" objId="3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648072"/>
          </a:xfrm>
        </p:spPr>
        <p:txBody>
          <a:bodyPr>
            <a:normAutofit/>
          </a:bodyPr>
          <a:lstStyle/>
          <a:p>
            <a:r>
              <a:rPr lang="cs-CZ" dirty="0"/>
              <a:t>PowerPoint – 1. </a:t>
            </a:r>
            <a:r>
              <a:rPr lang="cs-CZ" dirty="0" smtClean="0"/>
              <a:t>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352928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dirty="0" smtClean="0"/>
              <a:t>V PowerPointu vypracuj prezentaci na téma </a:t>
            </a:r>
            <a:r>
              <a:rPr lang="cs-CZ" sz="1800" b="1" dirty="0" smtClean="0"/>
              <a:t>Voda  na Zemi</a:t>
            </a:r>
            <a:endParaRPr lang="cs-CZ" sz="1800" b="1" i="1" dirty="0"/>
          </a:p>
          <a:p>
            <a:pPr marL="0" indent="0">
              <a:buNone/>
            </a:pPr>
            <a:r>
              <a:rPr lang="cs-CZ" sz="1200" dirty="0"/>
              <a:t>Otevři si aplikaci PowerPoint. Ulož ji </a:t>
            </a:r>
            <a:r>
              <a:rPr lang="cs-CZ" sz="1200" dirty="0" smtClean="0"/>
              <a:t>pod </a:t>
            </a:r>
            <a:r>
              <a:rPr lang="cs-CZ" sz="1200" dirty="0"/>
              <a:t>názvem </a:t>
            </a:r>
            <a:r>
              <a:rPr lang="cs-CZ" sz="1200" b="1" dirty="0"/>
              <a:t>Voda +</a:t>
            </a:r>
            <a:r>
              <a:rPr lang="cs-CZ" sz="1200" dirty="0"/>
              <a:t> </a:t>
            </a:r>
            <a:r>
              <a:rPr lang="cs-CZ" sz="1200" dirty="0" smtClean="0"/>
              <a:t>tvé </a:t>
            </a:r>
            <a:r>
              <a:rPr lang="cs-CZ" sz="1200" b="1" dirty="0" smtClean="0"/>
              <a:t>Příjmení</a:t>
            </a:r>
            <a:r>
              <a:rPr lang="cs-CZ" sz="1200" b="1" dirty="0"/>
              <a:t> </a:t>
            </a:r>
            <a:r>
              <a:rPr lang="cs-CZ" sz="1200" i="1" dirty="0" smtClean="0"/>
              <a:t>(vpravo nahoře Soubor – Uložit jako - )</a:t>
            </a:r>
            <a:r>
              <a:rPr lang="cs-CZ" sz="1200" b="1" dirty="0"/>
              <a:t/>
            </a:r>
            <a:br>
              <a:rPr lang="cs-CZ" sz="1200" b="1" dirty="0"/>
            </a:br>
            <a:r>
              <a:rPr lang="cs-CZ" sz="1200" dirty="0"/>
              <a:t>Téma: </a:t>
            </a:r>
            <a:r>
              <a:rPr lang="cs-CZ" sz="1200" b="1" dirty="0"/>
              <a:t>VODA </a:t>
            </a:r>
            <a:r>
              <a:rPr lang="cs-CZ" sz="1200" dirty="0"/>
              <a:t>(budeš pracovat na kartě Domů, Vložení a Návrh).</a:t>
            </a:r>
            <a:endParaRPr lang="cs-CZ" sz="1200" i="1" dirty="0"/>
          </a:p>
          <a:p>
            <a:pPr marL="514350" lvl="0" indent="-514350">
              <a:buFont typeface="+mj-lt"/>
              <a:buAutoNum type="arabicParenR"/>
            </a:pPr>
            <a:r>
              <a:rPr lang="cs-CZ" sz="1200" dirty="0"/>
              <a:t>Na kartě </a:t>
            </a:r>
            <a:r>
              <a:rPr lang="cs-CZ" sz="1200" b="1" dirty="0"/>
              <a:t>Návrh </a:t>
            </a:r>
            <a:r>
              <a:rPr lang="cs-CZ" sz="1200" dirty="0"/>
              <a:t>vyber pozadí snímků (můžeš vytvářet vlastní nebo vybrat z nabízených motivů)</a:t>
            </a:r>
            <a:endParaRPr lang="cs-CZ" sz="1200" i="1" dirty="0"/>
          </a:p>
          <a:p>
            <a:pPr marL="514350" lvl="0" indent="-514350">
              <a:buFont typeface="+mj-lt"/>
              <a:buAutoNum type="arabicParenR"/>
            </a:pPr>
            <a:r>
              <a:rPr lang="cs-CZ" sz="1200" dirty="0"/>
              <a:t>Na kartě </a:t>
            </a:r>
            <a:r>
              <a:rPr lang="cs-CZ" sz="1200" b="1" dirty="0"/>
              <a:t>Domů </a:t>
            </a:r>
            <a:r>
              <a:rPr lang="cs-CZ" sz="1200" dirty="0"/>
              <a:t>zvol</a:t>
            </a:r>
            <a:r>
              <a:rPr lang="cs-CZ" sz="1200" b="1" dirty="0"/>
              <a:t> Nový snímek – Rozložení – Úvodní snímek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Napiš </a:t>
            </a:r>
            <a:r>
              <a:rPr lang="cs-CZ" sz="1200" dirty="0"/>
              <a:t>text:	 </a:t>
            </a:r>
            <a:r>
              <a:rPr lang="cs-CZ" sz="1200" b="1" dirty="0"/>
              <a:t>Voda </a:t>
            </a:r>
            <a:r>
              <a:rPr lang="cs-CZ" sz="1200" dirty="0"/>
              <a:t>a </a:t>
            </a:r>
            <a:r>
              <a:rPr lang="cs-CZ" sz="1200" b="1" dirty="0"/>
              <a:t>Autor: jméno a příjmení </a:t>
            </a:r>
            <a:r>
              <a:rPr lang="cs-CZ" sz="1200" dirty="0" smtClean="0"/>
              <a:t>(velikost </a:t>
            </a:r>
            <a:r>
              <a:rPr lang="cs-CZ" sz="1200" dirty="0"/>
              <a:t>a typ písma </a:t>
            </a:r>
            <a:r>
              <a:rPr lang="cs-CZ" sz="1200" dirty="0" smtClean="0"/>
              <a:t>neměň)</a:t>
            </a:r>
            <a:endParaRPr lang="cs-CZ" sz="1200" i="1" dirty="0" smtClean="0"/>
          </a:p>
          <a:p>
            <a:pPr marL="514350" lvl="0" indent="-514350">
              <a:buFont typeface="+mj-lt"/>
              <a:buAutoNum type="arabicParenR" startAt="3"/>
            </a:pPr>
            <a:r>
              <a:rPr lang="cs-CZ" sz="1200" dirty="0"/>
              <a:t>Zvol </a:t>
            </a:r>
            <a:r>
              <a:rPr lang="cs-CZ" sz="1200" b="1" dirty="0"/>
              <a:t>Nový snímek – Rozložení – Nadpis a </a:t>
            </a:r>
            <a:r>
              <a:rPr lang="cs-CZ" sz="1200" b="1" dirty="0" smtClean="0"/>
              <a:t>obsah</a:t>
            </a:r>
            <a:endParaRPr lang="cs-CZ" sz="1200" i="1" dirty="0"/>
          </a:p>
          <a:p>
            <a:pPr marL="0" lvl="0" indent="0">
              <a:buNone/>
            </a:pPr>
            <a:r>
              <a:rPr lang="cs-CZ" sz="1200" i="1" dirty="0"/>
              <a:t>	</a:t>
            </a:r>
            <a:r>
              <a:rPr lang="cs-CZ" sz="1200" dirty="0" smtClean="0"/>
              <a:t>Napiš </a:t>
            </a:r>
            <a:r>
              <a:rPr lang="cs-CZ" sz="1200" dirty="0"/>
              <a:t>text: 	</a:t>
            </a:r>
            <a:r>
              <a:rPr lang="cs-CZ" sz="1200" b="1" dirty="0"/>
              <a:t>Voda tvoří 70% povrchu Země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Vlož </a:t>
            </a:r>
            <a:r>
              <a:rPr lang="cs-CZ" sz="1200" dirty="0"/>
              <a:t>obrázek z klipartu – zeměkoule (velikost obrázku uprav podle potřeby)</a:t>
            </a:r>
            <a:endParaRPr lang="cs-CZ" sz="1200" i="1" dirty="0"/>
          </a:p>
          <a:p>
            <a:pPr marL="514350" lvl="0" indent="-514350">
              <a:buFont typeface="+mj-lt"/>
              <a:buAutoNum type="arabicParenR" startAt="4"/>
            </a:pPr>
            <a:r>
              <a:rPr lang="cs-CZ" sz="1200" dirty="0"/>
              <a:t>Zvol </a:t>
            </a:r>
            <a:r>
              <a:rPr lang="cs-CZ" sz="1200" b="1" dirty="0"/>
              <a:t>Nový snímek – Rozložení – Dva obsahy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Napiš </a:t>
            </a:r>
            <a:r>
              <a:rPr lang="cs-CZ" sz="1200" dirty="0"/>
              <a:t>text: 	</a:t>
            </a:r>
            <a:r>
              <a:rPr lang="cs-CZ" sz="1200" b="1" dirty="0"/>
              <a:t>Sladká voda </a:t>
            </a:r>
            <a:r>
              <a:rPr lang="cs-CZ" sz="1200" dirty="0"/>
              <a:t>(nadpis)</a:t>
            </a:r>
            <a:endParaRPr lang="cs-CZ" sz="1200" i="1" dirty="0"/>
          </a:p>
          <a:p>
            <a:pPr marL="0" indent="0">
              <a:buNone/>
            </a:pPr>
            <a:r>
              <a:rPr lang="cs-CZ" sz="1200" b="1" i="1" dirty="0" smtClean="0"/>
              <a:t>	Potoky</a:t>
            </a:r>
            <a:r>
              <a:rPr lang="cs-CZ" sz="1200" b="1" i="1" dirty="0"/>
              <a:t>, řeky		Jezera, rybníky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Vlož </a:t>
            </a:r>
            <a:r>
              <a:rPr lang="cs-CZ" sz="1200" dirty="0"/>
              <a:t>vhodné obrázky z klipartu (velikost uprav podle potřeby)</a:t>
            </a:r>
            <a:endParaRPr lang="cs-CZ" sz="1200" i="1" dirty="0"/>
          </a:p>
          <a:p>
            <a:pPr marL="514350" lvl="0" indent="-514350">
              <a:buFont typeface="+mj-lt"/>
              <a:buAutoNum type="arabicParenR" startAt="5"/>
            </a:pPr>
            <a:r>
              <a:rPr lang="cs-CZ" sz="1200" dirty="0"/>
              <a:t>Zvol </a:t>
            </a:r>
            <a:r>
              <a:rPr lang="cs-CZ" sz="1200" b="1" dirty="0"/>
              <a:t>Nový snímek – Rozložení – Dva obsahy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Napiš </a:t>
            </a:r>
            <a:r>
              <a:rPr lang="cs-CZ" sz="1200" dirty="0"/>
              <a:t>text: 	</a:t>
            </a:r>
            <a:r>
              <a:rPr lang="cs-CZ" sz="1200" b="1" dirty="0"/>
              <a:t>Slaná voda </a:t>
            </a:r>
            <a:r>
              <a:rPr lang="cs-CZ" sz="1200" dirty="0"/>
              <a:t>(nadpis)</a:t>
            </a:r>
            <a:endParaRPr lang="cs-CZ" sz="1200" i="1" dirty="0"/>
          </a:p>
          <a:p>
            <a:pPr marL="0" indent="0">
              <a:buNone/>
            </a:pPr>
            <a:r>
              <a:rPr lang="cs-CZ" sz="1200" b="1" i="1" dirty="0"/>
              <a:t>	</a:t>
            </a:r>
            <a:r>
              <a:rPr lang="cs-CZ" sz="1200" b="1" i="1" dirty="0" smtClean="0"/>
              <a:t>	Moře </a:t>
            </a:r>
            <a:r>
              <a:rPr lang="cs-CZ" sz="1200" b="1" i="1" dirty="0"/>
              <a:t>a oceány </a:t>
            </a:r>
            <a:r>
              <a:rPr lang="cs-CZ" sz="1200" i="1" dirty="0"/>
              <a:t>(druhý obsah vymaž – klikni na obdélník – </a:t>
            </a:r>
            <a:r>
              <a:rPr lang="cs-CZ" sz="1200" i="1" dirty="0" err="1"/>
              <a:t>Delete</a:t>
            </a:r>
            <a:r>
              <a:rPr lang="cs-CZ" sz="1200" i="1" dirty="0"/>
              <a:t>)</a:t>
            </a:r>
          </a:p>
          <a:p>
            <a:pPr marL="514350" lvl="0" indent="-514350">
              <a:buFont typeface="+mj-lt"/>
              <a:buAutoNum type="arabicParenR" startAt="6"/>
            </a:pPr>
            <a:r>
              <a:rPr lang="cs-CZ" sz="1200" dirty="0"/>
              <a:t>Zvol </a:t>
            </a:r>
            <a:r>
              <a:rPr lang="cs-CZ" sz="1200" b="1" dirty="0"/>
              <a:t>Nový snímek – Obsah s titulkem </a:t>
            </a:r>
            <a:endParaRPr lang="cs-CZ" sz="1200" i="1" dirty="0"/>
          </a:p>
          <a:p>
            <a:pPr marL="0" indent="0">
              <a:buNone/>
            </a:pPr>
            <a:r>
              <a:rPr lang="cs-CZ" sz="1200" dirty="0" smtClean="0"/>
              <a:t>		</a:t>
            </a:r>
            <a:r>
              <a:rPr lang="cs-CZ" sz="1200" b="1" i="1" dirty="0" smtClean="0"/>
              <a:t>Použité </a:t>
            </a:r>
            <a:r>
              <a:rPr lang="cs-CZ" sz="1200" b="1" i="1" dirty="0"/>
              <a:t>zdroje: </a:t>
            </a:r>
            <a:r>
              <a:rPr lang="cs-CZ" sz="1200" i="1" dirty="0"/>
              <a:t>(textové pole můžeš libovolně zmenšit)</a:t>
            </a:r>
          </a:p>
          <a:p>
            <a:pPr marL="0" indent="0">
              <a:buNone/>
            </a:pPr>
            <a:r>
              <a:rPr lang="cs-CZ" sz="1200" b="1" i="1" dirty="0"/>
              <a:t>	</a:t>
            </a:r>
            <a:r>
              <a:rPr lang="cs-CZ" sz="1200" b="1" i="1" dirty="0" smtClean="0"/>
              <a:t>	Text </a:t>
            </a:r>
            <a:r>
              <a:rPr lang="cs-CZ" sz="1200" b="1" i="1" dirty="0"/>
              <a:t>– autor</a:t>
            </a:r>
            <a:endParaRPr lang="cs-CZ" sz="1200" i="1" dirty="0"/>
          </a:p>
          <a:p>
            <a:pPr marL="0" indent="0">
              <a:buNone/>
            </a:pPr>
            <a:r>
              <a:rPr lang="cs-CZ" sz="1200" b="1" i="1" dirty="0"/>
              <a:t>	</a:t>
            </a:r>
            <a:r>
              <a:rPr lang="cs-CZ" sz="1200" b="1" i="1" dirty="0" smtClean="0"/>
              <a:t>	Fotografie </a:t>
            </a:r>
            <a:r>
              <a:rPr lang="cs-CZ" sz="1200" b="1" i="1" dirty="0"/>
              <a:t>– Microsoft (klipart)</a:t>
            </a:r>
            <a:endParaRPr lang="cs-CZ" sz="1200" i="1" dirty="0"/>
          </a:p>
          <a:p>
            <a:pPr marL="0" indent="0">
              <a:buNone/>
            </a:pPr>
            <a:r>
              <a:rPr lang="cs-CZ" sz="1200" b="1" i="1" dirty="0" smtClean="0"/>
              <a:t>		Můžeš vložit vhodný </a:t>
            </a:r>
            <a:r>
              <a:rPr lang="cs-CZ" sz="1200" b="1" i="1" dirty="0"/>
              <a:t>obrázek na závěr </a:t>
            </a:r>
            <a:r>
              <a:rPr lang="cs-CZ" sz="1200" i="1" dirty="0"/>
              <a:t>(navazuje na dané téma, </a:t>
            </a:r>
            <a:r>
              <a:rPr lang="cs-CZ" sz="1200" i="1" dirty="0" smtClean="0"/>
              <a:t>			charakterizuje </a:t>
            </a:r>
            <a:r>
              <a:rPr lang="cs-CZ" sz="1200" i="1" dirty="0"/>
              <a:t>autora, …)</a:t>
            </a:r>
            <a:r>
              <a:rPr lang="cs-CZ" sz="1200" b="1" i="1" dirty="0"/>
              <a:t> </a:t>
            </a:r>
            <a:endParaRPr lang="cs-CZ" sz="1200" dirty="0"/>
          </a:p>
        </p:txBody>
      </p: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941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319">
        <p:fade/>
      </p:transition>
    </mc:Choice>
    <mc:Fallback>
      <p:transition spd="med" advTm="243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0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82" objId="7"/>
        <p14:stopEvt time="22605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183880" cy="648072"/>
          </a:xfrm>
        </p:spPr>
        <p:txBody>
          <a:bodyPr>
            <a:normAutofit/>
          </a:bodyPr>
          <a:lstStyle/>
          <a:p>
            <a:r>
              <a:rPr lang="cs-CZ" dirty="0"/>
              <a:t>PowerPoint – </a:t>
            </a:r>
            <a:r>
              <a:rPr lang="cs-CZ" dirty="0" smtClean="0"/>
              <a:t>2.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352928" cy="4968552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V PowerPointu vytvoř svou vlastní prezentaci na libovolné téma, které tě zajímá </a:t>
            </a:r>
            <a:r>
              <a:rPr lang="cs-CZ" sz="2400" i="1" dirty="0" smtClean="0"/>
              <a:t>(alespoň 7 snímků)</a:t>
            </a:r>
            <a:r>
              <a:rPr lang="cs-CZ" sz="2400" b="1" dirty="0" smtClean="0"/>
              <a:t>.</a:t>
            </a:r>
          </a:p>
          <a:p>
            <a:r>
              <a:rPr lang="cs-CZ" sz="2400" dirty="0" smtClean="0"/>
              <a:t>Ulož </a:t>
            </a:r>
            <a:r>
              <a:rPr lang="cs-CZ" sz="2400" dirty="0"/>
              <a:t>ji </a:t>
            </a:r>
            <a:r>
              <a:rPr lang="cs-CZ" sz="2400" dirty="0" smtClean="0"/>
              <a:t>pod </a:t>
            </a:r>
            <a:r>
              <a:rPr lang="cs-CZ" sz="2400" dirty="0"/>
              <a:t>názvem </a:t>
            </a:r>
            <a:r>
              <a:rPr lang="cs-CZ" sz="2400" b="1" dirty="0" smtClean="0"/>
              <a:t>……………… </a:t>
            </a:r>
            <a:r>
              <a:rPr lang="cs-CZ" sz="2400" b="1" dirty="0"/>
              <a:t>+</a:t>
            </a:r>
            <a:r>
              <a:rPr lang="cs-CZ" sz="2400" dirty="0"/>
              <a:t> </a:t>
            </a:r>
            <a:r>
              <a:rPr lang="cs-CZ" sz="2400" dirty="0" smtClean="0"/>
              <a:t>tvé </a:t>
            </a:r>
            <a:r>
              <a:rPr lang="cs-CZ" sz="2400" b="1" dirty="0" smtClean="0"/>
              <a:t>Příjmení</a:t>
            </a:r>
          </a:p>
          <a:p>
            <a:r>
              <a:rPr lang="cs-CZ" sz="2400" dirty="0" smtClean="0"/>
              <a:t>Snaž se dodržet </a:t>
            </a:r>
            <a:r>
              <a:rPr lang="cs-CZ" sz="2400" b="1" dirty="0" smtClean="0"/>
              <a:t>zásady prezentace</a:t>
            </a:r>
            <a:r>
              <a:rPr lang="cs-CZ" sz="2400" dirty="0" smtClean="0"/>
              <a:t>:</a:t>
            </a:r>
          </a:p>
          <a:p>
            <a:pPr lvl="1"/>
            <a:r>
              <a:rPr lang="cs-CZ" dirty="0" smtClean="0"/>
              <a:t>Přehlednost</a:t>
            </a:r>
          </a:p>
          <a:p>
            <a:pPr lvl="1"/>
            <a:r>
              <a:rPr lang="cs-CZ" dirty="0" smtClean="0"/>
              <a:t>Srozumitelnost</a:t>
            </a:r>
          </a:p>
          <a:p>
            <a:pPr lvl="1"/>
            <a:r>
              <a:rPr lang="cs-CZ" dirty="0" smtClean="0"/>
              <a:t>Dostatečná velikost písma</a:t>
            </a:r>
          </a:p>
          <a:p>
            <a:pPr lvl="1"/>
            <a:r>
              <a:rPr lang="cs-CZ" dirty="0" smtClean="0"/>
              <a:t>Vhodné pozadí a barva písma (čitelnost)</a:t>
            </a:r>
          </a:p>
          <a:p>
            <a:pPr lvl="1"/>
            <a:r>
              <a:rPr lang="cs-CZ" dirty="0" smtClean="0"/>
              <a:t>Vhodné obrázky</a:t>
            </a:r>
          </a:p>
          <a:p>
            <a:pPr lvl="2">
              <a:buClr>
                <a:schemeClr val="accent1"/>
              </a:buClr>
            </a:pPr>
            <a:r>
              <a:rPr lang="cs-CZ" sz="2400" dirty="0" smtClean="0"/>
              <a:t>Klipart (není nutné uvádět autora)</a:t>
            </a:r>
          </a:p>
          <a:p>
            <a:pPr lvl="2">
              <a:buClr>
                <a:schemeClr val="accent1"/>
              </a:buClr>
            </a:pPr>
            <a:r>
              <a:rPr lang="cs-CZ" sz="2400" dirty="0" smtClean="0"/>
              <a:t>Vlastní fotografie (foto autor prezentace)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01407" y="1528185"/>
            <a:ext cx="1701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i="1" dirty="0" smtClean="0"/>
              <a:t>Doplň vlastní název</a:t>
            </a:r>
            <a:endParaRPr lang="cs-CZ" sz="1200" i="1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36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855">
        <p:fade/>
      </p:transition>
    </mc:Choice>
    <mc:Fallback>
      <p:transition spd="med" advTm="1008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97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  <p:extLst>
    <p:ext uri="{E180D4A7-C9FB-4DFB-919C-405C955672EB}">
      <p14:showEvtLst xmlns:p14="http://schemas.microsoft.com/office/powerpoint/2010/main">
        <p14:playEvt time="1761" objId="5"/>
        <p14:stopEvt time="99683" objId="5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máš nějaký dotaz k tvorbě prezentace, napiš mi na </a:t>
            </a:r>
            <a:r>
              <a:rPr lang="cs-CZ" sz="2000" dirty="0" smtClean="0">
                <a:hlinkClick r:id="rId5"/>
              </a:rPr>
              <a:t>v.trnkova@zslhenice.cz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Přeji ti hodně úspěchů a radosti z tvorby.</a:t>
            </a:r>
          </a:p>
          <a:p>
            <a:endParaRPr lang="cs-CZ" dirty="0"/>
          </a:p>
        </p:txBody>
      </p:sp>
      <p:pic>
        <p:nvPicPr>
          <p:cNvPr id="1026" name="Picture 2" descr="C:\Users\reditel\AppData\Local\Microsoft\Windows\Temporary Internet Files\Content.IE5\E0Z3B1IP\icon_34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96952"/>
            <a:ext cx="2773238" cy="277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8384" y="584639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308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001">
        <p:fade/>
      </p:transition>
    </mc:Choice>
    <mc:Fallback>
      <p:transition spd="med" advTm="240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0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37" objId="10"/>
        <p14:stopEvt time="18269" objId="10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3075" y="4725144"/>
            <a:ext cx="8183880" cy="1051560"/>
          </a:xfrm>
        </p:spPr>
        <p:txBody>
          <a:bodyPr/>
          <a:lstStyle/>
          <a:p>
            <a:r>
              <a:rPr lang="cs-CZ" dirty="0" smtClean="0"/>
              <a:t>Volba šablony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Na kartě Návrh </a:t>
            </a:r>
          </a:p>
          <a:p>
            <a:r>
              <a:rPr lang="cs-CZ" dirty="0"/>
              <a:t>z</a:t>
            </a:r>
            <a:r>
              <a:rPr lang="cs-CZ" dirty="0" smtClean="0"/>
              <a:t>vol vzhled stránky</a:t>
            </a:r>
          </a:p>
          <a:p>
            <a:r>
              <a:rPr lang="cs-CZ" dirty="0" smtClean="0"/>
              <a:t>vyber z nabízených motivů ten, který nejvíce odpovídá tématu prezentace (případně vytvoř vlastní styl)</a:t>
            </a:r>
            <a:endParaRPr 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568" y="3789040"/>
            <a:ext cx="768289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1662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293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6292">
        <p:fade/>
      </p:transition>
    </mc:Choice>
    <mc:Fallback>
      <p:transition spd="med" advTm="262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25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72" objId="5"/>
        <p14:stopEvt time="24993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183880" cy="1051560"/>
          </a:xfrm>
        </p:spPr>
        <p:txBody>
          <a:bodyPr/>
          <a:lstStyle/>
          <a:p>
            <a:r>
              <a:rPr lang="cs-CZ" dirty="0" smtClean="0"/>
              <a:t>Volba </a:t>
            </a:r>
            <a:r>
              <a:rPr lang="cs-CZ" dirty="0"/>
              <a:t>snímku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986880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Úvodní snímek</a:t>
            </a:r>
          </a:p>
          <a:p>
            <a:pPr lvl="1"/>
            <a:r>
              <a:rPr lang="cs-CZ" dirty="0"/>
              <a:t>Napiš téma prezentace</a:t>
            </a:r>
          </a:p>
          <a:p>
            <a:pPr lvl="1"/>
            <a:r>
              <a:rPr lang="cs-CZ" dirty="0"/>
              <a:t>Jméno </a:t>
            </a:r>
            <a:r>
              <a:rPr lang="cs-CZ" dirty="0" smtClean="0"/>
              <a:t>autora</a:t>
            </a:r>
          </a:p>
          <a:p>
            <a:r>
              <a:rPr lang="cs-CZ" dirty="0" smtClean="0"/>
              <a:t>Další snímky</a:t>
            </a:r>
          </a:p>
          <a:p>
            <a:pPr lvl="1"/>
            <a:r>
              <a:rPr lang="cs-CZ" dirty="0" smtClean="0"/>
              <a:t>vybírej podle obsahu, který chceš prezentovat</a:t>
            </a:r>
          </a:p>
          <a:p>
            <a:r>
              <a:rPr lang="cs-CZ" dirty="0" smtClean="0"/>
              <a:t>Předposlední snímek</a:t>
            </a:r>
          </a:p>
          <a:p>
            <a:pPr lvl="1"/>
            <a:r>
              <a:rPr lang="cs-CZ" dirty="0" smtClean="0"/>
              <a:t>přehled zdrojů, z nichž jsi čerpal/a</a:t>
            </a:r>
          </a:p>
          <a:p>
            <a:r>
              <a:rPr lang="cs-CZ" dirty="0"/>
              <a:t>P</a:t>
            </a:r>
            <a:r>
              <a:rPr lang="cs-CZ" dirty="0" smtClean="0"/>
              <a:t>oslední snímek</a:t>
            </a:r>
          </a:p>
          <a:p>
            <a:pPr lvl="1"/>
            <a:r>
              <a:rPr lang="cs-CZ" dirty="0" smtClean="0"/>
              <a:t>můžeš vložit poděkování,</a:t>
            </a:r>
          </a:p>
          <a:p>
            <a:pPr lvl="1"/>
            <a:r>
              <a:rPr lang="cs-CZ" dirty="0" smtClean="0"/>
              <a:t>vhodný závěrečný obrázek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ontakt na autora</a:t>
            </a:r>
          </a:p>
          <a:p>
            <a:endParaRPr lang="cs-CZ" dirty="0" smtClean="0"/>
          </a:p>
          <a:p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52736"/>
            <a:ext cx="3446261" cy="3715500"/>
          </a:xfrm>
        </p:spPr>
      </p:pic>
      <p:cxnSp>
        <p:nvCxnSpPr>
          <p:cNvPr id="9" name="Přímá spojnice se šipkou 8"/>
          <p:cNvCxnSpPr/>
          <p:nvPr/>
        </p:nvCxnSpPr>
        <p:spPr>
          <a:xfrm>
            <a:off x="3347864" y="908720"/>
            <a:ext cx="208823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580526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769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2709">
        <p:fade/>
      </p:transition>
    </mc:Choice>
    <mc:Fallback>
      <p:transition spd="med" advTm="527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94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69" objId="2"/>
        <p14:stopEvt time="51744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Text v prezentaci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530352"/>
            <a:ext cx="8352928" cy="469884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endParaRPr lang="cs-CZ" sz="2800" dirty="0" smtClean="0"/>
          </a:p>
          <a:p>
            <a:r>
              <a:rPr lang="cs-CZ" sz="2400" dirty="0"/>
              <a:t>N</a:t>
            </a:r>
            <a:r>
              <a:rPr lang="cs-CZ" sz="2400" dirty="0" smtClean="0"/>
              <a:t>a </a:t>
            </a:r>
            <a:r>
              <a:rPr lang="cs-CZ" sz="2400" dirty="0"/>
              <a:t>snímcích jsou většinou zobrazené čárkované oblasti </a:t>
            </a:r>
            <a:r>
              <a:rPr lang="cs-CZ" sz="2400" dirty="0" smtClean="0"/>
              <a:t>s </a:t>
            </a:r>
            <a:r>
              <a:rPr lang="cs-CZ" sz="2400" dirty="0"/>
              <a:t>textem </a:t>
            </a:r>
            <a:r>
              <a:rPr lang="cs-CZ" sz="2400" b="1" i="1" dirty="0"/>
              <a:t>„Klepnutím vložíte </a:t>
            </a:r>
            <a:r>
              <a:rPr lang="cs-CZ" sz="2400" b="1" i="1" dirty="0" smtClean="0"/>
              <a:t>nadpis“ </a:t>
            </a:r>
            <a:r>
              <a:rPr lang="cs-CZ" sz="2400" dirty="0" smtClean="0"/>
              <a:t>nebo</a:t>
            </a:r>
            <a:r>
              <a:rPr lang="cs-CZ" sz="2400" b="1" i="1" dirty="0" smtClean="0"/>
              <a:t> „Klepnutím </a:t>
            </a:r>
            <a:r>
              <a:rPr lang="cs-CZ" sz="2400" b="1" i="1" dirty="0"/>
              <a:t>vložíte text“</a:t>
            </a:r>
          </a:p>
          <a:p>
            <a:r>
              <a:rPr lang="cs-CZ" sz="2400" dirty="0" smtClean="0"/>
              <a:t>Tyto oblasti </a:t>
            </a:r>
            <a:r>
              <a:rPr lang="cs-CZ" sz="2400" dirty="0"/>
              <a:t>mají </a:t>
            </a:r>
            <a:r>
              <a:rPr lang="cs-CZ" sz="2400" dirty="0" smtClean="0"/>
              <a:t>předdefinovaný </a:t>
            </a:r>
            <a:r>
              <a:rPr lang="cs-CZ" sz="2400" dirty="0"/>
              <a:t>typ a velikost písma</a:t>
            </a:r>
          </a:p>
          <a:p>
            <a:r>
              <a:rPr lang="cs-CZ" sz="2400" dirty="0" smtClean="0"/>
              <a:t>Klikni </a:t>
            </a:r>
            <a:r>
              <a:rPr lang="cs-CZ" sz="2400" dirty="0"/>
              <a:t>do čárkovaného obdélníku a doplň vlastní </a:t>
            </a:r>
            <a:r>
              <a:rPr lang="cs-CZ" sz="2400" dirty="0" smtClean="0"/>
              <a:t>text</a:t>
            </a:r>
          </a:p>
          <a:p>
            <a:r>
              <a:rPr lang="cs-CZ" sz="2400" dirty="0" smtClean="0"/>
              <a:t>Obdélníky s textem lze libovolně přesouvat, otáčet a měnit jejich velikost</a:t>
            </a:r>
            <a:endParaRPr lang="cs-CZ" sz="2400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580526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483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4198">
        <p:fade/>
      </p:transition>
    </mc:Choice>
    <mc:Fallback>
      <p:transition spd="med" advTm="341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35" objId="4"/>
        <p14:stopEvt time="32252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Přidání textového pole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Čárkované </a:t>
            </a:r>
            <a:r>
              <a:rPr lang="cs-CZ" sz="2000" dirty="0"/>
              <a:t>obdélníky jsou </a:t>
            </a:r>
            <a:r>
              <a:rPr lang="cs-CZ" sz="2000" dirty="0" smtClean="0"/>
              <a:t>textová </a:t>
            </a:r>
            <a:r>
              <a:rPr lang="cs-CZ" sz="2000" dirty="0"/>
              <a:t>pole</a:t>
            </a:r>
          </a:p>
          <a:p>
            <a:r>
              <a:rPr lang="cs-CZ" sz="2000" dirty="0" smtClean="0"/>
              <a:t>Pokud </a:t>
            </a:r>
            <a:r>
              <a:rPr lang="cs-CZ" sz="2000" dirty="0"/>
              <a:t>potřebuješ na snímku více textových oblastí, můžeš si tuto oblast </a:t>
            </a:r>
            <a:r>
              <a:rPr lang="cs-CZ" sz="2000" dirty="0" smtClean="0"/>
              <a:t>vytvořit</a:t>
            </a:r>
          </a:p>
          <a:p>
            <a:r>
              <a:rPr lang="cs-CZ" sz="2000" dirty="0" smtClean="0"/>
              <a:t>V </a:t>
            </a:r>
            <a:r>
              <a:rPr lang="cs-CZ" sz="2000" dirty="0"/>
              <a:t>pásu karet klikni na kartu </a:t>
            </a:r>
            <a:r>
              <a:rPr lang="cs-CZ" sz="2000" b="1" i="1" dirty="0"/>
              <a:t>Vložení</a:t>
            </a:r>
            <a:r>
              <a:rPr lang="cs-CZ" sz="2000" dirty="0"/>
              <a:t> a ve skupině </a:t>
            </a:r>
            <a:r>
              <a:rPr lang="cs-CZ" sz="2000" b="1" i="1" dirty="0" smtClean="0"/>
              <a:t>Text </a:t>
            </a:r>
            <a:r>
              <a:rPr lang="cs-CZ" sz="2000" dirty="0" smtClean="0"/>
              <a:t>klikni na </a:t>
            </a:r>
            <a:r>
              <a:rPr lang="cs-CZ" sz="2000" dirty="0"/>
              <a:t>ikonu </a:t>
            </a:r>
            <a:r>
              <a:rPr lang="cs-CZ" sz="2000" b="1" i="1" dirty="0"/>
              <a:t>Textové pole</a:t>
            </a:r>
          </a:p>
          <a:p>
            <a:endParaRPr lang="cs-CZ" sz="2000" b="1" i="1" dirty="0"/>
          </a:p>
          <a:p>
            <a:endParaRPr lang="cs-CZ" sz="2000" b="1" i="1" dirty="0"/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  <a:p>
            <a:r>
              <a:rPr lang="cs-CZ" sz="2000" dirty="0"/>
              <a:t>V</a:t>
            </a:r>
            <a:r>
              <a:rPr lang="cs-CZ" sz="2000" dirty="0" smtClean="0"/>
              <a:t>zhled </a:t>
            </a:r>
            <a:r>
              <a:rPr lang="cs-CZ" sz="2000" dirty="0"/>
              <a:t>šipky myši se změní na tvar kurzoru</a:t>
            </a:r>
          </a:p>
          <a:p>
            <a:r>
              <a:rPr lang="cs-CZ" sz="2000" dirty="0" smtClean="0"/>
              <a:t>Myš </a:t>
            </a:r>
            <a:r>
              <a:rPr lang="cs-CZ" sz="2000" dirty="0"/>
              <a:t>nastav tam, kam chceš textové pole umístit a klikni levým tlačítkem myši</a:t>
            </a:r>
          </a:p>
          <a:p>
            <a:r>
              <a:rPr lang="cs-CZ" sz="2000" dirty="0" smtClean="0"/>
              <a:t>Textové </a:t>
            </a:r>
            <a:r>
              <a:rPr lang="cs-CZ" sz="2000" dirty="0"/>
              <a:t>pole se vytvoří</a:t>
            </a:r>
          </a:p>
          <a:p>
            <a:r>
              <a:rPr lang="cs-CZ" sz="2000" dirty="0" smtClean="0"/>
              <a:t>Velikost </a:t>
            </a:r>
            <a:r>
              <a:rPr lang="cs-CZ" sz="2000" dirty="0"/>
              <a:t>textového pole je určena velikostí textu, který obsahuje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9632" y="2250811"/>
            <a:ext cx="4786346" cy="98704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cxnSp>
        <p:nvCxnSpPr>
          <p:cNvPr id="6" name="Přímá spojnice se šipkou 5"/>
          <p:cNvCxnSpPr/>
          <p:nvPr/>
        </p:nvCxnSpPr>
        <p:spPr>
          <a:xfrm>
            <a:off x="4716016" y="1916832"/>
            <a:ext cx="936104" cy="8275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6376" y="580526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601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1765">
        <p:fade/>
      </p:transition>
    </mc:Choice>
    <mc:Fallback>
      <p:transition spd="med" advTm="517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86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47" objId="7"/>
        <p14:stopEvt time="50660" objId="7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1996" y="5157192"/>
            <a:ext cx="8183880" cy="763528"/>
          </a:xfrm>
        </p:spPr>
        <p:txBody>
          <a:bodyPr/>
          <a:lstStyle/>
          <a:p>
            <a:r>
              <a:rPr lang="cs-CZ" dirty="0" smtClean="0"/>
              <a:t>Úprava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</p:spPr>
        <p:txBody>
          <a:bodyPr>
            <a:normAutofit/>
          </a:bodyPr>
          <a:lstStyle/>
          <a:p>
            <a:r>
              <a:rPr lang="cs-CZ" sz="2400" dirty="0"/>
              <a:t>N</a:t>
            </a:r>
            <a:r>
              <a:rPr lang="cs-CZ" sz="2400" dirty="0" smtClean="0"/>
              <a:t>ástroje </a:t>
            </a:r>
            <a:r>
              <a:rPr lang="cs-CZ" sz="2400" dirty="0"/>
              <a:t>pro úpravu textu najdeš na pásu karet </a:t>
            </a:r>
            <a:r>
              <a:rPr lang="cs-CZ" sz="2400" b="1" i="1" dirty="0"/>
              <a:t>Domů</a:t>
            </a:r>
          </a:p>
          <a:p>
            <a:r>
              <a:rPr lang="cs-CZ" sz="2400" dirty="0"/>
              <a:t>T</a:t>
            </a:r>
            <a:r>
              <a:rPr lang="cs-CZ" sz="2400" dirty="0" smtClean="0"/>
              <a:t>extovému </a:t>
            </a:r>
            <a:r>
              <a:rPr lang="cs-CZ" sz="2400" dirty="0"/>
              <a:t>poli nebo i </a:t>
            </a:r>
            <a:r>
              <a:rPr lang="cs-CZ" sz="2400" dirty="0" smtClean="0"/>
              <a:t>písmenku můžeš </a:t>
            </a:r>
            <a:r>
              <a:rPr lang="cs-CZ" sz="2400" dirty="0"/>
              <a:t>změnit jejich vlastnosti</a:t>
            </a:r>
          </a:p>
          <a:p>
            <a:r>
              <a:rPr lang="cs-CZ" sz="2400" dirty="0" smtClean="0"/>
              <a:t>Text </a:t>
            </a:r>
            <a:r>
              <a:rPr lang="cs-CZ" sz="2400" dirty="0"/>
              <a:t>na snímku prezentace můžeš upravovat stejně jako </a:t>
            </a:r>
            <a:r>
              <a:rPr lang="cs-CZ" sz="2400" dirty="0" smtClean="0"/>
              <a:t>ve </a:t>
            </a:r>
            <a:r>
              <a:rPr lang="cs-CZ" sz="2400" dirty="0"/>
              <a:t>Wordu (vzhled a velikost písma, barva písma či zarovnání </a:t>
            </a:r>
            <a:r>
              <a:rPr lang="cs-CZ" sz="2400" dirty="0" smtClean="0"/>
              <a:t>textu, odrážky a číslování, …)</a:t>
            </a:r>
            <a:endParaRPr lang="cs-CZ" sz="24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51563"/>
            <a:ext cx="7780736" cy="1147758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H="1">
            <a:off x="4408659" y="3140968"/>
            <a:ext cx="1603501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1619672" y="2741007"/>
            <a:ext cx="2919240" cy="1264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4310310" y="3212976"/>
            <a:ext cx="98349" cy="1212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981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0551">
        <p:fade/>
      </p:transition>
    </mc:Choice>
    <mc:Fallback>
      <p:transition spd="med" advTm="305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03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18" objId="5"/>
        <p14:stopEvt time="22746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Přesunutí textového pole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476672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Na </a:t>
            </a:r>
            <a:r>
              <a:rPr lang="cs-CZ" b="1" dirty="0"/>
              <a:t>aktivním snímku můžeš libovolně </a:t>
            </a:r>
            <a:r>
              <a:rPr lang="cs-CZ" b="1" dirty="0" smtClean="0"/>
              <a:t>přesouvat textové pole</a:t>
            </a:r>
          </a:p>
          <a:p>
            <a:pPr lvl="1"/>
            <a:r>
              <a:rPr lang="cs-CZ" dirty="0" smtClean="0"/>
              <a:t>klepnutím </a:t>
            </a:r>
            <a:r>
              <a:rPr lang="cs-CZ" dirty="0"/>
              <a:t>levého tlačítka myši si vyber textové pole</a:t>
            </a:r>
          </a:p>
          <a:p>
            <a:pPr lvl="1"/>
            <a:r>
              <a:rPr lang="cs-CZ" dirty="0"/>
              <a:t>levým tlačítkem myši klikni na okraj textového </a:t>
            </a:r>
            <a:r>
              <a:rPr lang="cs-CZ" dirty="0" smtClean="0"/>
              <a:t>pole a </a:t>
            </a:r>
            <a:r>
              <a:rPr lang="cs-CZ" dirty="0"/>
              <a:t>drž </a:t>
            </a:r>
            <a:r>
              <a:rPr lang="cs-CZ" dirty="0" smtClean="0"/>
              <a:t>jej (objeví se    )</a:t>
            </a:r>
            <a:endParaRPr lang="cs-CZ" dirty="0"/>
          </a:p>
          <a:p>
            <a:pPr lvl="1"/>
            <a:r>
              <a:rPr lang="cs-CZ" dirty="0"/>
              <a:t>přesuň textové pole na vybrané místo a pusť tlačítko myši</a:t>
            </a:r>
          </a:p>
          <a:p>
            <a:pPr lvl="1"/>
            <a:r>
              <a:rPr lang="cs-CZ" dirty="0"/>
              <a:t>textové pole se </a:t>
            </a:r>
            <a:r>
              <a:rPr lang="cs-CZ" dirty="0" smtClean="0"/>
              <a:t>přesune </a:t>
            </a:r>
          </a:p>
          <a:p>
            <a:r>
              <a:rPr lang="cs-CZ" b="1" dirty="0" smtClean="0"/>
              <a:t>Můžeš měnit velikost textového pole</a:t>
            </a:r>
          </a:p>
          <a:p>
            <a:pPr lvl="1"/>
            <a:r>
              <a:rPr lang="cs-CZ" dirty="0"/>
              <a:t>levým tlačítkem myši klikni na </a:t>
            </a:r>
            <a:r>
              <a:rPr lang="cs-CZ" dirty="0" smtClean="0"/>
              <a:t>jeden z vrcholů obdélníku textového pole a táhni ve směru šipky</a:t>
            </a:r>
            <a:endParaRPr lang="cs-CZ" dirty="0"/>
          </a:p>
          <a:p>
            <a:pPr>
              <a:buClr>
                <a:srgbClr val="C00000"/>
              </a:buClr>
            </a:pPr>
            <a:endParaRPr 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788" y="4437112"/>
            <a:ext cx="2232248" cy="106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Přímá spojnice se šipkou 5"/>
          <p:cNvCxnSpPr/>
          <p:nvPr/>
        </p:nvCxnSpPr>
        <p:spPr>
          <a:xfrm flipH="1">
            <a:off x="5364088" y="4005064"/>
            <a:ext cx="1512168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960892" y="2077057"/>
            <a:ext cx="322261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V="1">
            <a:off x="4122022" y="1935324"/>
            <a:ext cx="0" cy="2834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580526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74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996">
        <p:fade/>
      </p:transition>
    </mc:Choice>
    <mc:Fallback>
      <p:transition spd="med" advTm="249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1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85" objId="5"/>
        <p14:stopEvt time="12978" objId="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Otočení textového pole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</a:t>
            </a:r>
            <a:r>
              <a:rPr lang="cs-CZ" b="1" dirty="0" smtClean="0"/>
              <a:t>extové pole </a:t>
            </a:r>
            <a:r>
              <a:rPr lang="cs-CZ" b="1" dirty="0"/>
              <a:t>můžeš </a:t>
            </a:r>
            <a:r>
              <a:rPr lang="cs-CZ" b="1" dirty="0" smtClean="0"/>
              <a:t>otáčet</a:t>
            </a:r>
            <a:endParaRPr lang="cs-CZ" b="1" dirty="0"/>
          </a:p>
          <a:p>
            <a:pPr lvl="1"/>
            <a:r>
              <a:rPr lang="cs-CZ" dirty="0"/>
              <a:t>klikni levým tlačítkem do existujícího textového pole</a:t>
            </a:r>
          </a:p>
          <a:p>
            <a:pPr lvl="1"/>
            <a:r>
              <a:rPr lang="cs-CZ" dirty="0"/>
              <a:t>levým tlačítkem myši klikni na zelené kolečko nad textovým polem a tlačítko drž</a:t>
            </a:r>
          </a:p>
          <a:p>
            <a:pPr lvl="1"/>
            <a:r>
              <a:rPr lang="cs-CZ" dirty="0"/>
              <a:t>pohybuj myší ve směru požadovaného otočení</a:t>
            </a:r>
          </a:p>
          <a:p>
            <a:pPr lvl="1"/>
            <a:r>
              <a:rPr lang="cs-CZ" dirty="0"/>
              <a:t>po otočení textového pole levé tlačítko myši pusť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800" y="3861048"/>
            <a:ext cx="2258161" cy="127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817171">
            <a:off x="6120163" y="4051566"/>
            <a:ext cx="2258161" cy="127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Přímá spojnice se šipkou 6"/>
          <p:cNvCxnSpPr/>
          <p:nvPr/>
        </p:nvCxnSpPr>
        <p:spPr>
          <a:xfrm flipH="1">
            <a:off x="3900880" y="2132856"/>
            <a:ext cx="3119392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81528" y="580526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718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3070">
        <p:fade/>
      </p:transition>
    </mc:Choice>
    <mc:Fallback>
      <p:transition spd="med" advTm="230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80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47" objId="6"/>
        <p14:stopEvt time="20004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5085184"/>
            <a:ext cx="8183880" cy="792088"/>
          </a:xfrm>
        </p:spPr>
        <p:txBody>
          <a:bodyPr/>
          <a:lstStyle/>
          <a:p>
            <a:r>
              <a:rPr lang="cs-CZ" dirty="0" smtClean="0"/>
              <a:t>Kopírování textového pole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1560" y="476672"/>
            <a:ext cx="3931920" cy="4389120"/>
          </a:xfrm>
        </p:spPr>
        <p:txBody>
          <a:bodyPr>
            <a:normAutofit fontScale="85000" lnSpcReduction="20000"/>
          </a:bodyPr>
          <a:lstStyle/>
          <a:p>
            <a:r>
              <a:rPr lang="cs-CZ" sz="2800" dirty="0" smtClean="0"/>
              <a:t>Nové </a:t>
            </a:r>
            <a:r>
              <a:rPr lang="cs-CZ" sz="2800" dirty="0"/>
              <a:t>textové pole v prezentaci nemá stejné vlastnosti (stejný typ a velikost písma aj.) jako ostatní textová pole na snímku</a:t>
            </a:r>
          </a:p>
          <a:p>
            <a:r>
              <a:rPr lang="cs-CZ" sz="2800" dirty="0" smtClean="0"/>
              <a:t>Po </a:t>
            </a:r>
            <a:r>
              <a:rPr lang="cs-CZ" sz="2800" dirty="0"/>
              <a:t>vytvoření nového textového pole musíš dodatečně nastavit vlastnosti písma a zarovnání podle ostatních textových polí na snímku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11960" y="476672"/>
            <a:ext cx="4547328" cy="4770856"/>
          </a:xfrm>
        </p:spPr>
        <p:txBody>
          <a:bodyPr>
            <a:normAutofit fontScale="85000" lnSpcReduction="20000"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V</a:t>
            </a:r>
            <a:r>
              <a:rPr lang="cs-CZ" sz="2800" dirty="0" smtClean="0"/>
              <a:t>ýhodnější </a:t>
            </a:r>
            <a:r>
              <a:rPr lang="cs-CZ" sz="2800" dirty="0"/>
              <a:t>je textové pole </a:t>
            </a:r>
            <a:r>
              <a:rPr lang="cs-CZ" sz="2800" b="1" i="1" dirty="0"/>
              <a:t>zkopírovat </a:t>
            </a:r>
            <a:r>
              <a:rPr lang="cs-CZ" sz="2800" dirty="0"/>
              <a:t>(zkopíruješ i jeho vlastnosti)</a:t>
            </a:r>
          </a:p>
          <a:p>
            <a:pPr lvl="2">
              <a:buClr>
                <a:schemeClr val="accent1"/>
              </a:buClr>
            </a:pPr>
            <a:r>
              <a:rPr lang="cs-CZ" sz="2400" dirty="0"/>
              <a:t>klikni na existující textové pole, aby se okolo něj zobrazil </a:t>
            </a:r>
            <a:r>
              <a:rPr lang="cs-CZ" sz="2400" dirty="0" smtClean="0"/>
              <a:t>rámeček </a:t>
            </a:r>
            <a:endParaRPr lang="cs-CZ" sz="2400" dirty="0"/>
          </a:p>
          <a:p>
            <a:pPr lvl="2">
              <a:buClr>
                <a:schemeClr val="accent1"/>
              </a:buClr>
            </a:pPr>
            <a:r>
              <a:rPr lang="cs-CZ" sz="2400" dirty="0" smtClean="0"/>
              <a:t>nastav </a:t>
            </a:r>
            <a:r>
              <a:rPr lang="cs-CZ" sz="2400" dirty="0"/>
              <a:t>se myší na tento okraj </a:t>
            </a:r>
            <a:r>
              <a:rPr lang="cs-CZ" sz="2400" dirty="0" smtClean="0"/>
              <a:t>rámečku a </a:t>
            </a:r>
            <a:r>
              <a:rPr lang="cs-CZ" sz="2400" dirty="0"/>
              <a:t>stiskni klávesu </a:t>
            </a:r>
            <a:r>
              <a:rPr lang="cs-CZ" sz="2400" b="1" dirty="0"/>
              <a:t>Ctrl</a:t>
            </a:r>
          </a:p>
          <a:p>
            <a:pPr lvl="2">
              <a:buClr>
                <a:schemeClr val="accent1"/>
              </a:buClr>
            </a:pPr>
            <a:r>
              <a:rPr lang="cs-CZ" sz="2400" dirty="0"/>
              <a:t>se stisknutou klávesou </a:t>
            </a:r>
            <a:r>
              <a:rPr lang="cs-CZ" sz="2400" b="1" dirty="0"/>
              <a:t>Ctrl</a:t>
            </a:r>
            <a:r>
              <a:rPr lang="cs-CZ" sz="2400" dirty="0"/>
              <a:t> táhni požadovaným směrem, tam uvolni levé tlačítko myši a poté i klávesu </a:t>
            </a:r>
            <a:r>
              <a:rPr lang="cs-CZ" sz="2400" b="1" dirty="0"/>
              <a:t>Ctrl</a:t>
            </a:r>
          </a:p>
          <a:p>
            <a:pPr lvl="1"/>
            <a:endParaRPr lang="cs-CZ" sz="2400" dirty="0"/>
          </a:p>
          <a:p>
            <a:pPr lvl="1"/>
            <a:endParaRPr lang="cs-CZ" sz="2400" dirty="0" smtClean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58772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6940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1507">
        <p:fade/>
      </p:transition>
    </mc:Choice>
    <mc:Fallback>
      <p:transition spd="med" advTm="715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93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19" objId="5"/>
        <p14:stopEvt time="70999" objId="5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12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|4.9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6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8.1|9.4|7.2|4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|1.7|7.1|14.4|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13.2|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27.5|2.3|1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7.4|1.6|1.8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7|6.9|2.2|2.1|2.3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.1|9.1|2.3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2.3|6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7.1|6.5|2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670</TotalTime>
  <Words>657</Words>
  <Application>Microsoft Office PowerPoint</Application>
  <PresentationFormat>Předvádění na obrazovce (4:3)</PresentationFormat>
  <Paragraphs>122</Paragraphs>
  <Slides>14</Slides>
  <Notes>0</Notes>
  <HiddenSlides>0</HiddenSlides>
  <MMClips>14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Aspekt</vt:lpstr>
      <vt:lpstr>PowerPoint tvorba prezentace</vt:lpstr>
      <vt:lpstr>Volba šablony</vt:lpstr>
      <vt:lpstr>Volba snímku</vt:lpstr>
      <vt:lpstr>Text v prezentaci</vt:lpstr>
      <vt:lpstr>Přidání textového pole</vt:lpstr>
      <vt:lpstr>Úprava textu</vt:lpstr>
      <vt:lpstr>Přesunutí textového pole</vt:lpstr>
      <vt:lpstr>Otočení textového pole</vt:lpstr>
      <vt:lpstr>Kopírování textového pole</vt:lpstr>
      <vt:lpstr>Vložení obrázku</vt:lpstr>
      <vt:lpstr>Úpravy obrázku, zdroje</vt:lpstr>
      <vt:lpstr>PowerPoint – 1. cvičení</vt:lpstr>
      <vt:lpstr>PowerPoint – 2. cvičení</vt:lpstr>
      <vt:lpstr>Závěr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Reditel ZSLhenice</dc:creator>
  <cp:lastModifiedBy>Reditel ZSLhenice</cp:lastModifiedBy>
  <cp:revision>32</cp:revision>
  <dcterms:created xsi:type="dcterms:W3CDTF">2020-04-23T15:46:51Z</dcterms:created>
  <dcterms:modified xsi:type="dcterms:W3CDTF">2020-04-27T21:10:24Z</dcterms:modified>
</cp:coreProperties>
</file>