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684" y="-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24.3.2020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6858000" cy="240065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cs-CZ" sz="1100" dirty="0" smtClean="0"/>
              <a:t>Co je slovo?</a:t>
            </a:r>
          </a:p>
          <a:p>
            <a:pPr marL="228600" indent="-228600">
              <a:buAutoNum type="arabicPeriod"/>
            </a:pPr>
            <a:r>
              <a:rPr lang="cs-CZ" sz="1100" dirty="0" smtClean="0"/>
              <a:t>Uveď 2 příklady typických krátkých českých slov:</a:t>
            </a:r>
          </a:p>
          <a:p>
            <a:pPr marL="228600" indent="-228600">
              <a:buAutoNum type="arabicPeriod"/>
            </a:pPr>
            <a:r>
              <a:rPr lang="cs-CZ" sz="1100" dirty="0" smtClean="0"/>
              <a:t>Jaký je věcný význam slova kladivo?</a:t>
            </a:r>
          </a:p>
          <a:p>
            <a:pPr marL="228600" indent="-228600">
              <a:buAutoNum type="arabicPeriod"/>
            </a:pPr>
            <a:r>
              <a:rPr lang="cs-CZ" sz="1100" dirty="0" smtClean="0"/>
              <a:t>Uveď příklady kategorií, které určujeme v rámci mluvnického významu (např. u slova šipkař):</a:t>
            </a:r>
          </a:p>
          <a:p>
            <a:pPr marL="228600" indent="-228600">
              <a:buAutoNum type="arabicPeriod"/>
            </a:pPr>
            <a:r>
              <a:rPr lang="cs-CZ" sz="1100" dirty="0" smtClean="0"/>
              <a:t>Co je sousloví?</a:t>
            </a:r>
          </a:p>
          <a:p>
            <a:pPr marL="228600" indent="-228600">
              <a:buAutoNum type="arabicPeriod"/>
            </a:pPr>
            <a:r>
              <a:rPr lang="cs-CZ" sz="1100" dirty="0" smtClean="0"/>
              <a:t>Podtrhni přísloví: Mele z posledního. Roste jako z vody. Sejde z očí, sejde z mysli. Mluví jako kniha. Kdo seje vítr, sklízí bouři. </a:t>
            </a:r>
          </a:p>
          <a:p>
            <a:pPr marL="228600" indent="-228600">
              <a:buAutoNum type="arabicPeriod"/>
            </a:pPr>
            <a:r>
              <a:rPr lang="cs-CZ" sz="1100" dirty="0" smtClean="0"/>
              <a:t>Zakroužkuj správnou odpověď:</a:t>
            </a:r>
          </a:p>
          <a:p>
            <a:pPr marL="685800" lvl="1" indent="-228600">
              <a:buFontTx/>
              <a:buAutoNum type="arabicPeriod"/>
            </a:pPr>
            <a:r>
              <a:rPr lang="cs-CZ" sz="1000" dirty="0"/>
              <a:t>Rčení je ustálené spojení slov, jehož součástí </a:t>
            </a:r>
            <a:r>
              <a:rPr lang="cs-CZ" sz="1000" dirty="0" smtClean="0"/>
              <a:t>je vždy přídavné jméno.</a:t>
            </a:r>
          </a:p>
          <a:p>
            <a:pPr marL="685800" lvl="1" indent="-228600">
              <a:buAutoNum type="arabicPeriod"/>
            </a:pPr>
            <a:r>
              <a:rPr lang="cs-CZ" sz="1000" dirty="0" smtClean="0"/>
              <a:t>Rčení je obrazné ustálené spojení slov, jehož součástí je zpravidla sloveso.</a:t>
            </a:r>
          </a:p>
          <a:p>
            <a:pPr marL="685800" lvl="1" indent="-228600">
              <a:buAutoNum type="arabicPeriod"/>
            </a:pPr>
            <a:r>
              <a:rPr lang="cs-CZ" sz="1000" dirty="0" smtClean="0"/>
              <a:t>Rčení je náhodné spojení slov bez hlubšího významu nebo souvislostí.</a:t>
            </a:r>
          </a:p>
          <a:p>
            <a:pPr marL="228600" indent="-228600">
              <a:buAutoNum type="arabicPeriod"/>
            </a:pPr>
            <a:r>
              <a:rPr lang="cs-CZ" sz="1100" dirty="0" smtClean="0"/>
              <a:t>Zakroužkuj sousloví:</a:t>
            </a:r>
          </a:p>
          <a:p>
            <a:pPr marL="685800" lvl="1" indent="-228600">
              <a:buFont typeface="Wingdings" panose="05000000000000000000" pitchFamily="2" charset="2"/>
              <a:buChar char="ü"/>
            </a:pPr>
            <a:r>
              <a:rPr lang="cs-CZ" sz="1000" b="1" dirty="0" smtClean="0"/>
              <a:t>Starý stroj</a:t>
            </a:r>
            <a:r>
              <a:rPr lang="cs-CZ" sz="1000" dirty="0" smtClean="0"/>
              <a:t> už byl téměř na rozpadnutí. X Napsal povídku na </a:t>
            </a:r>
            <a:r>
              <a:rPr lang="cs-CZ" sz="1000" b="1" dirty="0" smtClean="0"/>
              <a:t>psacím stroji</a:t>
            </a:r>
            <a:r>
              <a:rPr lang="cs-CZ" sz="1000" dirty="0" smtClean="0"/>
              <a:t>.</a:t>
            </a:r>
          </a:p>
          <a:p>
            <a:pPr marL="685800" lvl="1" indent="-228600">
              <a:buFont typeface="Wingdings" panose="05000000000000000000" pitchFamily="2" charset="2"/>
              <a:buChar char="ü"/>
            </a:pPr>
            <a:r>
              <a:rPr lang="cs-CZ" sz="1000" b="1" dirty="0" smtClean="0"/>
              <a:t>Osobní váha</a:t>
            </a:r>
            <a:r>
              <a:rPr lang="cs-CZ" sz="1000" dirty="0" smtClean="0"/>
              <a:t> ukázala pravdu o jeho vychrtlosti. X </a:t>
            </a:r>
            <a:r>
              <a:rPr lang="cs-CZ" sz="1000" b="1" dirty="0"/>
              <a:t>Nová váha</a:t>
            </a:r>
            <a:r>
              <a:rPr lang="cs-CZ" sz="1000" dirty="0"/>
              <a:t> vážila velmi přesně. </a:t>
            </a:r>
          </a:p>
        </p:txBody>
      </p:sp>
    </p:spTree>
    <p:extLst>
      <p:ext uri="{BB962C8B-B14F-4D97-AF65-F5344CB8AC3E}">
        <p14:creationId xmlns:p14="http://schemas.microsoft.com/office/powerpoint/2010/main" val="75847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145</Words>
  <Application>Microsoft Office PowerPoint</Application>
  <PresentationFormat>A4 (210 x 297 mm)</PresentationFormat>
  <Paragraphs>13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Ucitel13</dc:creator>
  <cp:lastModifiedBy>Tomáš Kimmel</cp:lastModifiedBy>
  <cp:revision>16</cp:revision>
  <dcterms:created xsi:type="dcterms:W3CDTF">2019-02-19T16:28:06Z</dcterms:created>
  <dcterms:modified xsi:type="dcterms:W3CDTF">2020-03-24T21:17:15Z</dcterms:modified>
</cp:coreProperties>
</file>