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7" r:id="rId3"/>
    <p:sldId id="259" r:id="rId4"/>
    <p:sldId id="262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2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918ED-5038-4976-8E91-FFEC1EF5C442}" type="datetimeFigureOut">
              <a:rPr lang="cs-CZ" smtClean="0"/>
              <a:t>6.2.2018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8A1A9-3469-4E30-BAA1-F5CA837CFE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903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8A1A9-3469-4E30-BAA1-F5CA837CFEA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458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6.2.2018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6.2.2018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6.2.2018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6.2.2018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6.2.2018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6.2.2018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6.2.2018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6.2.2018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A5BAFB1-E529-4740-B900-BC22CC30CE2B}" type="datetimeFigureOut">
              <a:rPr lang="cs-CZ" smtClean="0"/>
              <a:t>6.2.2018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3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3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7.wmf"/><Relationship Id="rId9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Rovnice s neznámou ve jmenovateli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954080" cy="914400"/>
          </a:xfrm>
        </p:spPr>
        <p:txBody>
          <a:bodyPr/>
          <a:lstStyle/>
          <a:p>
            <a:pPr algn="l"/>
            <a:r>
              <a:rPr lang="cs-CZ" dirty="0"/>
              <a:t>2</a:t>
            </a:r>
            <a:r>
              <a:rPr lang="cs-CZ" dirty="0" smtClean="0"/>
              <a:t>. Řešení jednoduchých rovnic s neznámou ve jmenovateli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788024" y="6121339"/>
            <a:ext cx="40059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chemeClr val="bg1">
                    <a:lumMod val="50000"/>
                  </a:schemeClr>
                </a:solidFill>
              </a:rPr>
              <a:t>Autor: Mgr. Vladimíra Trnková, ZŠ Lhenice</a:t>
            </a: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90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12160" y="533400"/>
            <a:ext cx="2498424" cy="66335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Postup řešení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436097" y="1447802"/>
            <a:ext cx="3240360" cy="4206112"/>
          </a:xfrm>
        </p:spPr>
        <p:txBody>
          <a:bodyPr>
            <a:normAutofit/>
          </a:bodyPr>
          <a:lstStyle/>
          <a:p>
            <a:pPr marL="361188" indent="-342900">
              <a:buFont typeface="+mj-lt"/>
              <a:buAutoNum type="arabicPeriod"/>
            </a:pP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Zapiš podmínky řešitelnosti (kdy mají lomené výrazy smysl).</a:t>
            </a:r>
          </a:p>
          <a:p>
            <a:pPr marL="361188" indent="-342900">
              <a:buFont typeface="+mj-lt"/>
              <a:buAutoNum type="arabicPeriod"/>
            </a:pPr>
            <a:endParaRPr lang="cs-CZ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cs-CZ" sz="1600" dirty="0" smtClean="0">
                <a:solidFill>
                  <a:srgbClr val="00B050"/>
                </a:solidFill>
              </a:rPr>
              <a:t>Odstraň z rovnice zlomky vynásobením obou stran rovnice spol. jmenovatelem.</a:t>
            </a:r>
          </a:p>
          <a:p>
            <a:pPr marL="361188" indent="-342900">
              <a:buFont typeface="+mj-lt"/>
              <a:buAutoNum type="arabicPeriod"/>
            </a:pPr>
            <a:endParaRPr lang="cs-CZ" sz="1600" dirty="0" smtClean="0">
              <a:solidFill>
                <a:srgbClr val="00B05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cs-CZ" sz="1600" dirty="0" smtClean="0">
                <a:solidFill>
                  <a:srgbClr val="0070C0"/>
                </a:solidFill>
              </a:rPr>
              <a:t>Řeš rovnici – vypočti neznámou.</a:t>
            </a:r>
          </a:p>
          <a:p>
            <a:pPr marL="361188" indent="-342900">
              <a:buFont typeface="+mj-lt"/>
              <a:buAutoNum type="arabicPeriod"/>
            </a:pPr>
            <a:endParaRPr lang="cs-CZ" sz="1600" dirty="0" smtClean="0">
              <a:solidFill>
                <a:srgbClr val="00B05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cs-CZ" sz="1600" dirty="0">
                <a:solidFill>
                  <a:srgbClr val="FF0000"/>
                </a:solidFill>
              </a:rPr>
              <a:t>Zkouška: </a:t>
            </a:r>
            <a:r>
              <a:rPr lang="cs-CZ" sz="1600" u="sng" dirty="0">
                <a:solidFill>
                  <a:srgbClr val="FF0000"/>
                </a:solidFill>
              </a:rPr>
              <a:t>dosazuj za proměnnou do původní rovnice</a:t>
            </a:r>
            <a:r>
              <a:rPr lang="cs-CZ" sz="1600" dirty="0">
                <a:solidFill>
                  <a:srgbClr val="FF0000"/>
                </a:solidFill>
              </a:rPr>
              <a:t>.</a:t>
            </a:r>
          </a:p>
          <a:p>
            <a:r>
              <a:rPr lang="cs-CZ" sz="1600" dirty="0">
                <a:solidFill>
                  <a:srgbClr val="FF0000"/>
                </a:solidFill>
              </a:rPr>
              <a:t> </a:t>
            </a:r>
            <a:r>
              <a:rPr lang="cs-CZ" sz="1600" dirty="0" smtClean="0">
                <a:solidFill>
                  <a:srgbClr val="FF0000"/>
                </a:solidFill>
              </a:rPr>
              <a:t>    Porovnej </a:t>
            </a:r>
            <a:r>
              <a:rPr lang="cs-CZ" sz="1600" dirty="0">
                <a:solidFill>
                  <a:srgbClr val="FF0000"/>
                </a:solidFill>
              </a:rPr>
              <a:t>L a P.</a:t>
            </a:r>
          </a:p>
          <a:p>
            <a:pPr marL="361188" indent="-342900">
              <a:buFont typeface="+mj-lt"/>
              <a:buAutoNum type="arabicPeriod"/>
            </a:pPr>
            <a:endParaRPr lang="cs-CZ" sz="1600" dirty="0" smtClean="0">
              <a:solidFill>
                <a:srgbClr val="00B050"/>
              </a:solidFill>
            </a:endParaRPr>
          </a:p>
          <a:p>
            <a:pPr marL="361188" indent="-342900">
              <a:buFont typeface="+mj-lt"/>
              <a:buAutoNum type="arabicPeriod"/>
            </a:pPr>
            <a:endParaRPr lang="cs-CZ" sz="1600" dirty="0" smtClean="0">
              <a:solidFill>
                <a:srgbClr val="00B050"/>
              </a:solidFill>
            </a:endParaRPr>
          </a:p>
          <a:p>
            <a:endParaRPr lang="cs-CZ" sz="1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67544" y="476672"/>
            <a:ext cx="4651023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Př. 1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dirty="0" smtClean="0"/>
              <a:t>Zkouška:</a:t>
            </a:r>
            <a:endParaRPr lang="cs-CZ" sz="20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1800" i="1" u="sng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01286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Rovnice" r:id="rId3" imgW="114120" imgH="215640" progId="Equation.3">
                  <p:embed/>
                </p:oleObj>
              </mc:Choice>
              <mc:Fallback>
                <p:oleObj name="Rovnice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Přímá spojnice se šipkou 10"/>
          <p:cNvCxnSpPr/>
          <p:nvPr/>
        </p:nvCxnSpPr>
        <p:spPr>
          <a:xfrm flipH="1" flipV="1">
            <a:off x="4470495" y="1772816"/>
            <a:ext cx="129614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 flipV="1">
            <a:off x="3152667" y="1988840"/>
            <a:ext cx="2592288" cy="7920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 flipV="1">
            <a:off x="2699792" y="2924944"/>
            <a:ext cx="3013055" cy="108012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H="1">
            <a:off x="2555776" y="5157192"/>
            <a:ext cx="3210864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679449"/>
              </p:ext>
            </p:extLst>
          </p:nvPr>
        </p:nvGraphicFramePr>
        <p:xfrm>
          <a:off x="782638" y="1362075"/>
          <a:ext cx="2144712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Rovnice" r:id="rId5" imgW="965160" imgH="393480" progId="Equation.3">
                  <p:embed/>
                </p:oleObj>
              </mc:Choice>
              <mc:Fallback>
                <p:oleObj name="Rovnice" r:id="rId5" imgW="9651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82638" y="1362075"/>
                        <a:ext cx="2144712" cy="87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943323"/>
              </p:ext>
            </p:extLst>
          </p:nvPr>
        </p:nvGraphicFramePr>
        <p:xfrm>
          <a:off x="3619004" y="1559392"/>
          <a:ext cx="858896" cy="429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Rovnice" r:id="rId7" imgW="355320" imgH="177480" progId="Equation.3">
                  <p:embed/>
                </p:oleObj>
              </mc:Choice>
              <mc:Fallback>
                <p:oleObj name="Rovnice" r:id="rId7" imgW="3553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19004" y="1559392"/>
                        <a:ext cx="858896" cy="4294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547128"/>
              </p:ext>
            </p:extLst>
          </p:nvPr>
        </p:nvGraphicFramePr>
        <p:xfrm>
          <a:off x="539553" y="2384884"/>
          <a:ext cx="2088231" cy="40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Rovnice" r:id="rId9" imgW="914400" imgH="177480" progId="Equation.3">
                  <p:embed/>
                </p:oleObj>
              </mc:Choice>
              <mc:Fallback>
                <p:oleObj name="Rovnice" r:id="rId9" imgW="9144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9553" y="2384884"/>
                        <a:ext cx="2088231" cy="4060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97970"/>
              </p:ext>
            </p:extLst>
          </p:nvPr>
        </p:nvGraphicFramePr>
        <p:xfrm>
          <a:off x="611560" y="2782223"/>
          <a:ext cx="2193619" cy="1374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Rovnice" r:id="rId11" imgW="1054080" imgH="660240" progId="Equation.3">
                  <p:embed/>
                </p:oleObj>
              </mc:Choice>
              <mc:Fallback>
                <p:oleObj name="Rovnice" r:id="rId11" imgW="105408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11560" y="2782223"/>
                        <a:ext cx="2193619" cy="13743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k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815310"/>
              </p:ext>
            </p:extLst>
          </p:nvPr>
        </p:nvGraphicFramePr>
        <p:xfrm>
          <a:off x="1835696" y="4174850"/>
          <a:ext cx="3488589" cy="1587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Rovnice" r:id="rId13" imgW="2260440" imgH="1028520" progId="Equation.3">
                  <p:embed/>
                </p:oleObj>
              </mc:Choice>
              <mc:Fallback>
                <p:oleObj name="Rovnice" r:id="rId13" imgW="2260440" imgH="10285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835696" y="4174850"/>
                        <a:ext cx="3488589" cy="1587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k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216064"/>
              </p:ext>
            </p:extLst>
          </p:nvPr>
        </p:nvGraphicFramePr>
        <p:xfrm>
          <a:off x="2946002" y="1596534"/>
          <a:ext cx="545878" cy="424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Rovnice" r:id="rId15" imgW="228600" imgH="177480" progId="Equation.3">
                  <p:embed/>
                </p:oleObj>
              </mc:Choice>
              <mc:Fallback>
                <p:oleObj name="Rovnice" r:id="rId15" imgW="2286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946002" y="1596534"/>
                        <a:ext cx="545878" cy="4245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743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4499992" y="836712"/>
            <a:ext cx="4104456" cy="316835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Procvičuj </a:t>
            </a:r>
            <a:r>
              <a:rPr lang="cs-CZ" sz="2400" dirty="0"/>
              <a:t>řešení </a:t>
            </a:r>
            <a:r>
              <a:rPr lang="cs-CZ" sz="2400" dirty="0" smtClean="0"/>
              <a:t>rovnic podle Př. 1</a:t>
            </a:r>
            <a:br>
              <a:rPr lang="cs-CZ" sz="2400" dirty="0" smtClean="0"/>
            </a:br>
            <a:endParaRPr lang="cs-CZ" sz="2400" dirty="0"/>
          </a:p>
        </p:txBody>
      </p:sp>
      <p:graphicFrame>
        <p:nvGraphicFramePr>
          <p:cNvPr id="6" name="Zástupný symbol pro obsah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422223"/>
              </p:ext>
            </p:extLst>
          </p:nvPr>
        </p:nvGraphicFramePr>
        <p:xfrm>
          <a:off x="755650" y="1060450"/>
          <a:ext cx="2159000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Rovnice" r:id="rId3" imgW="1079280" imgH="1701720" progId="Equation.3">
                  <p:embed/>
                </p:oleObj>
              </mc:Choice>
              <mc:Fallback>
                <p:oleObj name="Rovnice" r:id="rId3" imgW="1079280" imgH="1701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650" y="1060450"/>
                        <a:ext cx="2159000" cy="340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4644008" y="1124744"/>
            <a:ext cx="3816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</a:p>
          <a:p>
            <a:pPr marL="342900" indent="-342900">
              <a:buAutoNum type="alphaLcParenR"/>
            </a:pPr>
            <a:r>
              <a:rPr lang="cs-CZ" i="1" dirty="0" smtClean="0"/>
              <a:t>y = 3; y≠0; L = P = </a:t>
            </a:r>
            <a:r>
              <a:rPr lang="cs-CZ" i="1" dirty="0"/>
              <a:t>6</a:t>
            </a:r>
            <a:endParaRPr lang="cs-CZ" i="1" dirty="0" smtClean="0"/>
          </a:p>
          <a:p>
            <a:pPr marL="342900" indent="-342900">
              <a:buAutoNum type="alphaLcParenR"/>
            </a:pPr>
            <a:endParaRPr lang="cs-CZ" i="1" dirty="0"/>
          </a:p>
          <a:p>
            <a:pPr marL="342900" indent="-342900">
              <a:buAutoNum type="alphaLcParenR"/>
            </a:pPr>
            <a:r>
              <a:rPr lang="cs-CZ" i="1" dirty="0" smtClean="0"/>
              <a:t>z = 1</a:t>
            </a:r>
            <a:r>
              <a:rPr lang="cs-CZ" i="1" dirty="0"/>
              <a:t>; z ≠ </a:t>
            </a:r>
            <a:r>
              <a:rPr lang="cs-CZ" i="1" dirty="0" smtClean="0"/>
              <a:t>0; L = P = 1,5</a:t>
            </a:r>
          </a:p>
          <a:p>
            <a:pPr marL="342900" indent="-342900">
              <a:buAutoNum type="alphaLcParenR"/>
            </a:pPr>
            <a:endParaRPr lang="cs-CZ" i="1" dirty="0"/>
          </a:p>
          <a:p>
            <a:pPr marL="342900" indent="-342900">
              <a:buAutoNum type="alphaLcParenR"/>
            </a:pPr>
            <a:r>
              <a:rPr lang="cs-CZ" i="1" dirty="0"/>
              <a:t>m</a:t>
            </a:r>
            <a:r>
              <a:rPr lang="cs-CZ" i="1" dirty="0" smtClean="0"/>
              <a:t> = 12</a:t>
            </a:r>
            <a:r>
              <a:rPr lang="cs-CZ" i="1" dirty="0"/>
              <a:t>;m </a:t>
            </a:r>
            <a:r>
              <a:rPr lang="cs-CZ" i="1" dirty="0" smtClean="0"/>
              <a:t>≠0, m</a:t>
            </a:r>
            <a:r>
              <a:rPr lang="cs-CZ" i="1" dirty="0"/>
              <a:t> ≠</a:t>
            </a:r>
            <a:r>
              <a:rPr lang="cs-CZ" i="1" dirty="0" smtClean="0"/>
              <a:t> 4;</a:t>
            </a:r>
          </a:p>
          <a:p>
            <a:r>
              <a:rPr lang="cs-CZ" i="1" dirty="0"/>
              <a:t>	</a:t>
            </a:r>
            <a:r>
              <a:rPr lang="cs-CZ" i="1" dirty="0" smtClean="0"/>
              <a:t>	</a:t>
            </a:r>
          </a:p>
          <a:p>
            <a:r>
              <a:rPr lang="cs-CZ" i="1" dirty="0"/>
              <a:t>	</a:t>
            </a:r>
            <a:r>
              <a:rPr lang="cs-CZ" i="1" dirty="0" smtClean="0"/>
              <a:t>	L = P = </a:t>
            </a:r>
            <a:endParaRPr lang="cs-CZ" i="1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604950"/>
              </p:ext>
            </p:extLst>
          </p:nvPr>
        </p:nvGraphicFramePr>
        <p:xfrm>
          <a:off x="7452320" y="2924944"/>
          <a:ext cx="24130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Rovnice" r:id="rId5" imgW="152280" imgH="393480" progId="Equation.3">
                  <p:embed/>
                </p:oleObj>
              </mc:Choice>
              <mc:Fallback>
                <p:oleObj name="Rovnice" r:id="rId5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52320" y="2924944"/>
                        <a:ext cx="241300" cy="623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612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12160" y="533400"/>
            <a:ext cx="2498424" cy="66335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Postup řešení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712846" y="1361948"/>
            <a:ext cx="2891601" cy="4206112"/>
          </a:xfrm>
        </p:spPr>
        <p:txBody>
          <a:bodyPr>
            <a:normAutofit/>
          </a:bodyPr>
          <a:lstStyle/>
          <a:p>
            <a:pPr marL="361188" indent="-342900">
              <a:buFont typeface="+mj-lt"/>
              <a:buAutoNum type="arabicPeriod"/>
            </a:pP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Zapiš podmínky řešitelnosti (kdy mají lomené výrazy smysl).</a:t>
            </a:r>
          </a:p>
          <a:p>
            <a:pPr marL="361188" indent="-342900">
              <a:buFont typeface="+mj-lt"/>
              <a:buAutoNum type="arabicPeriod"/>
            </a:pPr>
            <a:endParaRPr lang="cs-CZ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cs-CZ" sz="1600" dirty="0" smtClean="0">
                <a:solidFill>
                  <a:srgbClr val="00B050"/>
                </a:solidFill>
              </a:rPr>
              <a:t>Odstraň z rovnice zlomky vynásobením obou stran rovnice spol. jmenovatelem.</a:t>
            </a:r>
          </a:p>
          <a:p>
            <a:pPr marL="361188" indent="-342900">
              <a:buFont typeface="+mj-lt"/>
              <a:buAutoNum type="arabicPeriod"/>
            </a:pPr>
            <a:endParaRPr lang="cs-CZ" sz="1600" dirty="0" smtClean="0">
              <a:solidFill>
                <a:srgbClr val="00B05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cs-CZ" sz="1600" dirty="0" smtClean="0">
                <a:solidFill>
                  <a:srgbClr val="0070C0"/>
                </a:solidFill>
              </a:rPr>
              <a:t>Řeš rovnici – vypočti neznámou.</a:t>
            </a:r>
          </a:p>
          <a:p>
            <a:pPr marL="361188" indent="-342900">
              <a:buFont typeface="+mj-lt"/>
              <a:buAutoNum type="arabicPeriod"/>
            </a:pPr>
            <a:endParaRPr lang="cs-CZ" sz="1600" dirty="0" smtClean="0">
              <a:solidFill>
                <a:srgbClr val="00B05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cs-CZ" sz="1600" dirty="0">
                <a:solidFill>
                  <a:srgbClr val="FF0000"/>
                </a:solidFill>
              </a:rPr>
              <a:t>Zkouška: </a:t>
            </a:r>
            <a:r>
              <a:rPr lang="cs-CZ" sz="1600" u="sng" dirty="0">
                <a:solidFill>
                  <a:srgbClr val="FF0000"/>
                </a:solidFill>
              </a:rPr>
              <a:t>dosazuj za proměnnou do původní rovnice</a:t>
            </a:r>
            <a:r>
              <a:rPr lang="cs-CZ" sz="1600" dirty="0">
                <a:solidFill>
                  <a:srgbClr val="FF0000"/>
                </a:solidFill>
              </a:rPr>
              <a:t>.</a:t>
            </a:r>
          </a:p>
          <a:p>
            <a:r>
              <a:rPr lang="cs-CZ" sz="1600" dirty="0">
                <a:solidFill>
                  <a:srgbClr val="FF0000"/>
                </a:solidFill>
              </a:rPr>
              <a:t> </a:t>
            </a:r>
            <a:r>
              <a:rPr lang="cs-CZ" sz="1600" dirty="0" smtClean="0">
                <a:solidFill>
                  <a:srgbClr val="FF0000"/>
                </a:solidFill>
              </a:rPr>
              <a:t>    Porovnej </a:t>
            </a:r>
            <a:r>
              <a:rPr lang="cs-CZ" sz="1600" dirty="0">
                <a:solidFill>
                  <a:srgbClr val="FF0000"/>
                </a:solidFill>
              </a:rPr>
              <a:t>L a P.</a:t>
            </a:r>
          </a:p>
          <a:p>
            <a:pPr marL="361188" indent="-342900">
              <a:buFont typeface="+mj-lt"/>
              <a:buAutoNum type="arabicPeriod"/>
            </a:pPr>
            <a:endParaRPr lang="cs-CZ" sz="1600" dirty="0" smtClean="0">
              <a:solidFill>
                <a:srgbClr val="00B050"/>
              </a:solidFill>
            </a:endParaRPr>
          </a:p>
          <a:p>
            <a:pPr marL="361188" indent="-342900">
              <a:buFont typeface="+mj-lt"/>
              <a:buAutoNum type="arabicPeriod"/>
            </a:pPr>
            <a:endParaRPr lang="cs-CZ" sz="1600" dirty="0" smtClean="0">
              <a:solidFill>
                <a:srgbClr val="00B050"/>
              </a:solidFill>
            </a:endParaRPr>
          </a:p>
          <a:p>
            <a:endParaRPr lang="cs-CZ" sz="1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67544" y="476672"/>
            <a:ext cx="4651023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Př. </a:t>
            </a:r>
            <a:r>
              <a:rPr lang="cs-CZ" dirty="0"/>
              <a:t>2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Zkouška:</a:t>
            </a:r>
            <a:endParaRPr lang="cs-CZ" sz="20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1800" i="1" u="sng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350612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Rovnice" r:id="rId3" imgW="114120" imgH="215640" progId="Equation.3">
                  <p:embed/>
                </p:oleObj>
              </mc:Choice>
              <mc:Fallback>
                <p:oleObj name="Rovnice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Přímá spojnice se šipkou 10"/>
          <p:cNvCxnSpPr/>
          <p:nvPr/>
        </p:nvCxnSpPr>
        <p:spPr>
          <a:xfrm flipH="1" flipV="1">
            <a:off x="4644009" y="1484784"/>
            <a:ext cx="1440159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 flipV="1">
            <a:off x="3491880" y="2028730"/>
            <a:ext cx="2448272" cy="7920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 flipV="1">
            <a:off x="2987824" y="2564904"/>
            <a:ext cx="3096344" cy="144016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H="1">
            <a:off x="2333754" y="5201655"/>
            <a:ext cx="3750414" cy="34312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333986"/>
              </p:ext>
            </p:extLst>
          </p:nvPr>
        </p:nvGraphicFramePr>
        <p:xfrm>
          <a:off x="712788" y="1362075"/>
          <a:ext cx="22860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Rovnice" r:id="rId5" imgW="1028520" imgH="393480" progId="Equation.3">
                  <p:embed/>
                </p:oleObj>
              </mc:Choice>
              <mc:Fallback>
                <p:oleObj name="Rovnice" r:id="rId5" imgW="10285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2788" y="1362075"/>
                        <a:ext cx="2286000" cy="87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366222"/>
              </p:ext>
            </p:extLst>
          </p:nvPr>
        </p:nvGraphicFramePr>
        <p:xfrm>
          <a:off x="3482817" y="1124744"/>
          <a:ext cx="193198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Rovnice" r:id="rId7" imgW="799920" imgH="203040" progId="Equation.3">
                  <p:embed/>
                </p:oleObj>
              </mc:Choice>
              <mc:Fallback>
                <p:oleObj name="Rovnice" r:id="rId7" imgW="7999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82817" y="1124744"/>
                        <a:ext cx="1931988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530445"/>
              </p:ext>
            </p:extLst>
          </p:nvPr>
        </p:nvGraphicFramePr>
        <p:xfrm>
          <a:off x="592143" y="2192999"/>
          <a:ext cx="2870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Rovnice" r:id="rId9" imgW="1257120" imgH="203040" progId="Equation.3">
                  <p:embed/>
                </p:oleObj>
              </mc:Choice>
              <mc:Fallback>
                <p:oleObj name="Rovnice" r:id="rId9" imgW="12571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2143" y="2192999"/>
                        <a:ext cx="2870200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741797"/>
              </p:ext>
            </p:extLst>
          </p:nvPr>
        </p:nvGraphicFramePr>
        <p:xfrm>
          <a:off x="971600" y="2708920"/>
          <a:ext cx="2193925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Rovnice" r:id="rId11" imgW="1054080" imgH="888840" progId="Equation.3">
                  <p:embed/>
                </p:oleObj>
              </mc:Choice>
              <mc:Fallback>
                <p:oleObj name="Rovnice" r:id="rId11" imgW="1054080" imgH="888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71600" y="2708920"/>
                        <a:ext cx="2193925" cy="184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k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043473"/>
              </p:ext>
            </p:extLst>
          </p:nvPr>
        </p:nvGraphicFramePr>
        <p:xfrm>
          <a:off x="1787047" y="4545223"/>
          <a:ext cx="4332288" cy="131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Rovnice" r:id="rId13" imgW="2806560" imgH="850680" progId="Equation.3">
                  <p:embed/>
                </p:oleObj>
              </mc:Choice>
              <mc:Fallback>
                <p:oleObj name="Rovnice" r:id="rId13" imgW="2806560" imgH="850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787047" y="4545223"/>
                        <a:ext cx="4332288" cy="1312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k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522135"/>
              </p:ext>
            </p:extLst>
          </p:nvPr>
        </p:nvGraphicFramePr>
        <p:xfrm>
          <a:off x="2989173" y="1602730"/>
          <a:ext cx="221615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Rovnice" r:id="rId15" imgW="927000" imgH="203040" progId="Equation.3">
                  <p:embed/>
                </p:oleObj>
              </mc:Choice>
              <mc:Fallback>
                <p:oleObj name="Rovnice" r:id="rId15" imgW="9270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989173" y="1602730"/>
                        <a:ext cx="2216150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307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5085184"/>
            <a:ext cx="8183880" cy="73383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Procvičuj </a:t>
            </a:r>
            <a:r>
              <a:rPr lang="cs-CZ" sz="2400" dirty="0"/>
              <a:t>řešení rovnic </a:t>
            </a:r>
            <a:r>
              <a:rPr lang="cs-CZ" sz="2400" dirty="0" smtClean="0"/>
              <a:t>podle Př. 2</a:t>
            </a:r>
            <a:endParaRPr lang="cs-CZ" sz="2400" dirty="0"/>
          </a:p>
        </p:txBody>
      </p:sp>
      <p:graphicFrame>
        <p:nvGraphicFramePr>
          <p:cNvPr id="5" name="Zástupný symbol pro obsah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814381"/>
              </p:ext>
            </p:extLst>
          </p:nvPr>
        </p:nvGraphicFramePr>
        <p:xfrm>
          <a:off x="1333500" y="1050925"/>
          <a:ext cx="2368550" cy="376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Rovnice" r:id="rId3" imgW="1054080" imgH="1676160" progId="Equation.3">
                  <p:embed/>
                </p:oleObj>
              </mc:Choice>
              <mc:Fallback>
                <p:oleObj name="Rovnice" r:id="rId3" imgW="1054080" imgH="1676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3500" y="1050925"/>
                        <a:ext cx="2368550" cy="3767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bdélník 5"/>
          <p:cNvSpPr/>
          <p:nvPr/>
        </p:nvSpPr>
        <p:spPr>
          <a:xfrm>
            <a:off x="4716016" y="836712"/>
            <a:ext cx="3384376" cy="41764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/>
            <a:endParaRPr lang="cs-CZ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785517"/>
              </p:ext>
            </p:extLst>
          </p:nvPr>
        </p:nvGraphicFramePr>
        <p:xfrm>
          <a:off x="4992688" y="981075"/>
          <a:ext cx="2328862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Rovnice" r:id="rId5" imgW="1218960" imgH="406080" progId="Equation.3">
                  <p:embed/>
                </p:oleObj>
              </mc:Choice>
              <mc:Fallback>
                <p:oleObj name="Rovnice" r:id="rId5" imgW="121896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92688" y="981075"/>
                        <a:ext cx="2328862" cy="776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070587"/>
              </p:ext>
            </p:extLst>
          </p:nvPr>
        </p:nvGraphicFramePr>
        <p:xfrm>
          <a:off x="5013614" y="2276872"/>
          <a:ext cx="2088232" cy="1095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Rovnice" r:id="rId7" imgW="1041120" imgH="609480" progId="Equation.3">
                  <p:embed/>
                </p:oleObj>
              </mc:Choice>
              <mc:Fallback>
                <p:oleObj name="Rovnice" r:id="rId7" imgW="1041120" imgH="609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13614" y="2276872"/>
                        <a:ext cx="2088232" cy="10951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309694"/>
              </p:ext>
            </p:extLst>
          </p:nvPr>
        </p:nvGraphicFramePr>
        <p:xfrm>
          <a:off x="4968875" y="3471863"/>
          <a:ext cx="2409825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Rovnice" r:id="rId9" imgW="1295280" imgH="812520" progId="Equation.3">
                  <p:embed/>
                </p:oleObj>
              </mc:Choice>
              <mc:Fallback>
                <p:oleObj name="Rovnice" r:id="rId9" imgW="1295280" imgH="8125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68875" y="3471863"/>
                        <a:ext cx="2409825" cy="1512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958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12160" y="533400"/>
            <a:ext cx="2498424" cy="66335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Postup řešení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712846" y="1361948"/>
            <a:ext cx="2891601" cy="4206112"/>
          </a:xfrm>
        </p:spPr>
        <p:txBody>
          <a:bodyPr>
            <a:normAutofit/>
          </a:bodyPr>
          <a:lstStyle/>
          <a:p>
            <a:pPr marL="361188" indent="-342900">
              <a:buFont typeface="+mj-lt"/>
              <a:buAutoNum type="arabicPeriod"/>
            </a:pP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Zapiš podmínky řešitelnosti (kdy mají lomené výrazy smysl).</a:t>
            </a:r>
          </a:p>
          <a:p>
            <a:pPr marL="361188" indent="-342900">
              <a:buFont typeface="+mj-lt"/>
              <a:buAutoNum type="arabicPeriod"/>
            </a:pPr>
            <a:endParaRPr lang="cs-CZ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cs-CZ" sz="1600" dirty="0" smtClean="0">
                <a:solidFill>
                  <a:srgbClr val="00B050"/>
                </a:solidFill>
              </a:rPr>
              <a:t>Odstraň z rovnice zlomky vynásobením obou stran rovnice spol. jmenovatelem.</a:t>
            </a:r>
          </a:p>
          <a:p>
            <a:pPr marL="361188" indent="-342900">
              <a:buFont typeface="+mj-lt"/>
              <a:buAutoNum type="arabicPeriod"/>
            </a:pPr>
            <a:endParaRPr lang="cs-CZ" sz="1600" dirty="0" smtClean="0">
              <a:solidFill>
                <a:srgbClr val="00B05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cs-CZ" sz="1600" dirty="0" smtClean="0">
                <a:solidFill>
                  <a:srgbClr val="0070C0"/>
                </a:solidFill>
              </a:rPr>
              <a:t>Řeš rovnici – vypočti neznámou.</a:t>
            </a:r>
          </a:p>
          <a:p>
            <a:pPr marL="361188" indent="-342900">
              <a:buFont typeface="+mj-lt"/>
              <a:buAutoNum type="arabicPeriod"/>
            </a:pPr>
            <a:endParaRPr lang="cs-CZ" sz="1600" dirty="0" smtClean="0">
              <a:solidFill>
                <a:srgbClr val="00B050"/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cs-CZ" sz="1600" dirty="0">
                <a:solidFill>
                  <a:srgbClr val="FF0000"/>
                </a:solidFill>
              </a:rPr>
              <a:t>Zkouška: </a:t>
            </a:r>
            <a:r>
              <a:rPr lang="cs-CZ" sz="1600" u="sng" dirty="0">
                <a:solidFill>
                  <a:srgbClr val="FF0000"/>
                </a:solidFill>
              </a:rPr>
              <a:t>dosazuj za proměnnou do původní rovnice</a:t>
            </a:r>
            <a:r>
              <a:rPr lang="cs-CZ" sz="1600" dirty="0">
                <a:solidFill>
                  <a:srgbClr val="FF0000"/>
                </a:solidFill>
              </a:rPr>
              <a:t>.</a:t>
            </a:r>
          </a:p>
          <a:p>
            <a:r>
              <a:rPr lang="cs-CZ" sz="1600" dirty="0">
                <a:solidFill>
                  <a:srgbClr val="FF0000"/>
                </a:solidFill>
              </a:rPr>
              <a:t> </a:t>
            </a:r>
            <a:r>
              <a:rPr lang="cs-CZ" sz="1600" dirty="0" smtClean="0">
                <a:solidFill>
                  <a:srgbClr val="FF0000"/>
                </a:solidFill>
              </a:rPr>
              <a:t>    Porovnej </a:t>
            </a:r>
            <a:r>
              <a:rPr lang="cs-CZ" sz="1600" dirty="0">
                <a:solidFill>
                  <a:srgbClr val="FF0000"/>
                </a:solidFill>
              </a:rPr>
              <a:t>L a P.</a:t>
            </a:r>
          </a:p>
          <a:p>
            <a:pPr marL="361188" indent="-342900">
              <a:buFont typeface="+mj-lt"/>
              <a:buAutoNum type="arabicPeriod"/>
            </a:pPr>
            <a:endParaRPr lang="cs-CZ" sz="1600" dirty="0" smtClean="0">
              <a:solidFill>
                <a:srgbClr val="00B050"/>
              </a:solidFill>
            </a:endParaRPr>
          </a:p>
          <a:p>
            <a:pPr marL="361188" indent="-342900">
              <a:buFont typeface="+mj-lt"/>
              <a:buAutoNum type="arabicPeriod"/>
            </a:pPr>
            <a:endParaRPr lang="cs-CZ" sz="1600" dirty="0" smtClean="0">
              <a:solidFill>
                <a:srgbClr val="00B050"/>
              </a:solidFill>
            </a:endParaRPr>
          </a:p>
          <a:p>
            <a:endParaRPr lang="cs-CZ" sz="1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67544" y="476672"/>
            <a:ext cx="4651023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Př. 3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dirty="0" smtClean="0"/>
              <a:t>Zkouška:</a:t>
            </a:r>
            <a:endParaRPr lang="cs-CZ" sz="20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1800" i="1" u="sng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482738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Rovnice" r:id="rId3" imgW="114120" imgH="215640" progId="Equation.3">
                  <p:embed/>
                </p:oleObj>
              </mc:Choice>
              <mc:Fallback>
                <p:oleObj name="Rovnice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Přímá spojnice se šipkou 10"/>
          <p:cNvCxnSpPr/>
          <p:nvPr/>
        </p:nvCxnSpPr>
        <p:spPr>
          <a:xfrm flipH="1" flipV="1">
            <a:off x="4860032" y="1484784"/>
            <a:ext cx="1224137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 flipV="1">
            <a:off x="4427984" y="2060848"/>
            <a:ext cx="1512169" cy="75997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 flipV="1">
            <a:off x="3779912" y="2820818"/>
            <a:ext cx="2304256" cy="1184246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H="1">
            <a:off x="2555776" y="5201655"/>
            <a:ext cx="3528392" cy="31557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393177"/>
              </p:ext>
            </p:extLst>
          </p:nvPr>
        </p:nvGraphicFramePr>
        <p:xfrm>
          <a:off x="611560" y="1437987"/>
          <a:ext cx="29908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Rovnice" r:id="rId5" imgW="1346040" imgH="393480" progId="Equation.3">
                  <p:embed/>
                </p:oleObj>
              </mc:Choice>
              <mc:Fallback>
                <p:oleObj name="Rovnice" r:id="rId5" imgW="1346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1560" y="1437987"/>
                        <a:ext cx="2990850" cy="87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032269"/>
              </p:ext>
            </p:extLst>
          </p:nvPr>
        </p:nvGraphicFramePr>
        <p:xfrm>
          <a:off x="4001406" y="1052736"/>
          <a:ext cx="10731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Rovnice" r:id="rId7" imgW="444240" imgH="177480" progId="Equation.3">
                  <p:embed/>
                </p:oleObj>
              </mc:Choice>
              <mc:Fallback>
                <p:oleObj name="Rovnice" r:id="rId7" imgW="4442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01406" y="1052736"/>
                        <a:ext cx="107315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1640746"/>
              </p:ext>
            </p:extLst>
          </p:nvPr>
        </p:nvGraphicFramePr>
        <p:xfrm>
          <a:off x="611560" y="2428812"/>
          <a:ext cx="318928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Rovnice" r:id="rId9" imgW="1396800" imgH="203040" progId="Equation.3">
                  <p:embed/>
                </p:oleObj>
              </mc:Choice>
              <mc:Fallback>
                <p:oleObj name="Rovnice" r:id="rId9" imgW="13968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1560" y="2428812"/>
                        <a:ext cx="3189288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636673"/>
              </p:ext>
            </p:extLst>
          </p:nvPr>
        </p:nvGraphicFramePr>
        <p:xfrm>
          <a:off x="791419" y="2820818"/>
          <a:ext cx="2484437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Rovnice" r:id="rId11" imgW="1193760" imgH="660240" progId="Equation.3">
                  <p:embed/>
                </p:oleObj>
              </mc:Choice>
              <mc:Fallback>
                <p:oleObj name="Rovnice" r:id="rId11" imgW="119376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91419" y="2820818"/>
                        <a:ext cx="2484437" cy="1373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k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341656"/>
              </p:ext>
            </p:extLst>
          </p:nvPr>
        </p:nvGraphicFramePr>
        <p:xfrm>
          <a:off x="1781891" y="4149080"/>
          <a:ext cx="3409950" cy="158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Rovnice" r:id="rId13" imgW="2209680" imgH="1028520" progId="Equation.3">
                  <p:embed/>
                </p:oleObj>
              </mc:Choice>
              <mc:Fallback>
                <p:oleObj name="Rovnice" r:id="rId13" imgW="2209680" imgH="10285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781891" y="4149080"/>
                        <a:ext cx="3409950" cy="158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k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438183"/>
              </p:ext>
            </p:extLst>
          </p:nvPr>
        </p:nvGraphicFramePr>
        <p:xfrm>
          <a:off x="3556855" y="1708055"/>
          <a:ext cx="2246313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Rovnice" r:id="rId15" imgW="939600" imgH="203040" progId="Equation.3">
                  <p:embed/>
                </p:oleObj>
              </mc:Choice>
              <mc:Fallback>
                <p:oleObj name="Rovnice" r:id="rId15" imgW="9396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556855" y="1708055"/>
                        <a:ext cx="2246313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540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5085184"/>
            <a:ext cx="8183880" cy="73383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Procvičuj </a:t>
            </a:r>
            <a:r>
              <a:rPr lang="cs-CZ" sz="2400" dirty="0"/>
              <a:t>řešení rovnic </a:t>
            </a:r>
            <a:r>
              <a:rPr lang="cs-CZ" sz="2400" dirty="0" smtClean="0"/>
              <a:t>podle Př. 3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4716016" y="836712"/>
            <a:ext cx="3384376" cy="41764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/>
            <a:endParaRPr lang="cs-CZ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593045"/>
              </p:ext>
            </p:extLst>
          </p:nvPr>
        </p:nvGraphicFramePr>
        <p:xfrm>
          <a:off x="4845050" y="906463"/>
          <a:ext cx="2295525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Rovnice" r:id="rId3" imgW="1028520" imgH="609480" progId="Equation.3">
                  <p:embed/>
                </p:oleObj>
              </mc:Choice>
              <mc:Fallback>
                <p:oleObj name="Rovnice" r:id="rId3" imgW="1028520" imgH="609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45050" y="906463"/>
                        <a:ext cx="2295525" cy="1165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88733"/>
              </p:ext>
            </p:extLst>
          </p:nvPr>
        </p:nvGraphicFramePr>
        <p:xfrm>
          <a:off x="4886324" y="2276475"/>
          <a:ext cx="2621211" cy="1224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Rovnice" r:id="rId5" imgW="1168200" imgH="609480" progId="Equation.3">
                  <p:embed/>
                </p:oleObj>
              </mc:Choice>
              <mc:Fallback>
                <p:oleObj name="Rovnice" r:id="rId5" imgW="1168200" imgH="609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86324" y="2276475"/>
                        <a:ext cx="2621211" cy="12245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1899906"/>
              </p:ext>
            </p:extLst>
          </p:nvPr>
        </p:nvGraphicFramePr>
        <p:xfrm>
          <a:off x="4860032" y="3789040"/>
          <a:ext cx="2053135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Rovnice" r:id="rId7" imgW="965160" imgH="406080" progId="Equation.3">
                  <p:embed/>
                </p:oleObj>
              </mc:Choice>
              <mc:Fallback>
                <p:oleObj name="Rovnice" r:id="rId7" imgW="96516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60032" y="3789040"/>
                        <a:ext cx="2053135" cy="864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Zástupný symbol pro obsah 6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dirty="0" smtClean="0"/>
              </a:p>
              <a:p>
                <a:r>
                  <a:rPr lang="cs-CZ" dirty="0" smtClean="0"/>
                  <a:t>g)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𝑘</m:t>
                        </m:r>
                        <m:r>
                          <a:rPr lang="cs-CZ" i="1">
                            <a:latin typeface="Cambria Math"/>
                          </a:rPr>
                          <m:t> −3</m:t>
                        </m:r>
                      </m:den>
                    </m:f>
                  </m:oMath>
                </a14:m>
                <a:r>
                  <a:rPr lang="cs-CZ" dirty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cs-CZ" i="1" dirty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i="1" dirty="0">
                            <a:latin typeface="Cambria Math"/>
                          </a:rPr>
                          <m:t>𝑘</m:t>
                        </m:r>
                        <m:r>
                          <a:rPr lang="cs-CZ" i="1" dirty="0">
                            <a:latin typeface="Cambria Math"/>
                          </a:rPr>
                          <m:t>+3</m:t>
                        </m:r>
                      </m:den>
                    </m:f>
                    <m:r>
                      <a:rPr lang="cs-CZ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cs-CZ" i="1" dirty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cs-CZ" i="1" dirty="0">
                            <a:latin typeface="Cambria Math"/>
                          </a:rPr>
                          <m:t>𝑘</m:t>
                        </m:r>
                        <m:r>
                          <a:rPr lang="cs-CZ" i="1" dirty="0">
                            <a:latin typeface="Cambria Math"/>
                          </a:rPr>
                          <m:t>² −9</m:t>
                        </m:r>
                      </m:den>
                    </m:f>
                  </m:oMath>
                </a14:m>
                <a:endParaRPr lang="cs-CZ" dirty="0" smtClean="0"/>
              </a:p>
              <a:p>
                <a:endParaRPr lang="cs-CZ" dirty="0" smtClean="0"/>
              </a:p>
              <a:p>
                <a:r>
                  <a:rPr lang="cs-CZ" dirty="0"/>
                  <a:t>h</a:t>
                </a:r>
                <a:r>
                  <a:rPr lang="cs-CZ" dirty="0" smtClean="0"/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𝑝</m:t>
                        </m:r>
                        <m:r>
                          <a:rPr lang="cs-CZ" i="1">
                            <a:latin typeface="Cambria Math"/>
                          </a:rPr>
                          <m:t> −</m:t>
                        </m:r>
                        <m:r>
                          <a:rPr lang="cs-CZ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m:rPr>
                        <m:nor/>
                      </m:rPr>
                      <a:rPr lang="cs-CZ" b="0" i="0" smtClean="0">
                        <a:latin typeface="Cambria Math"/>
                      </a:rPr>
                      <m:t>-</m:t>
                    </m:r>
                    <m:f>
                      <m:fPr>
                        <m:ctrlPr>
                          <a:rPr lang="cs-CZ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cs-CZ" i="1" dirty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b="0" i="1" dirty="0" smtClean="0">
                            <a:latin typeface="Cambria Math"/>
                          </a:rPr>
                          <m:t>𝑝</m:t>
                        </m:r>
                        <m:r>
                          <a:rPr lang="cs-CZ" i="1" dirty="0">
                            <a:latin typeface="Cambria Math"/>
                          </a:rPr>
                          <m:t>+</m:t>
                        </m:r>
                        <m:r>
                          <a:rPr lang="cs-CZ" b="0" i="1" dirty="0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cs-CZ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dirty="0" smtClean="0">
                            <a:latin typeface="Cambria Math"/>
                          </a:rPr>
                          <m:t>25</m:t>
                        </m:r>
                      </m:num>
                      <m:den>
                        <m:r>
                          <a:rPr lang="cs-CZ" b="0" i="1" dirty="0" smtClean="0">
                            <a:latin typeface="Cambria Math"/>
                          </a:rPr>
                          <m:t>𝑝</m:t>
                        </m:r>
                        <m:r>
                          <a:rPr lang="cs-CZ" i="1" dirty="0">
                            <a:latin typeface="Cambria Math"/>
                          </a:rPr>
                          <m:t>² −</m:t>
                        </m:r>
                        <m:r>
                          <a:rPr lang="cs-CZ" b="0" i="1" dirty="0" smtClean="0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endParaRPr lang="cs-CZ" dirty="0" smtClean="0"/>
              </a:p>
              <a:p>
                <a:endParaRPr lang="cs-CZ" dirty="0"/>
              </a:p>
              <a:p>
                <a:r>
                  <a:rPr lang="cs-CZ" dirty="0" smtClean="0"/>
                  <a:t>*i)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5</m:t>
                        </m:r>
                        <m:r>
                          <a:rPr lang="cs-CZ" b="0" i="1" smtClean="0">
                            <a:latin typeface="Cambria Math"/>
                          </a:rPr>
                          <m:t>𝑟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𝑟</m:t>
                        </m:r>
                        <m:r>
                          <a:rPr lang="cs-CZ" b="0" i="1" smtClean="0">
                            <a:latin typeface="Cambria Math"/>
                          </a:rPr>
                          <m:t>+2</m:t>
                        </m:r>
                      </m:den>
                    </m:f>
                  </m:oMath>
                </a14:m>
                <a:r>
                  <a:rPr lang="cs-CZ" dirty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dirty="0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cs-CZ" b="0" i="1" dirty="0" smtClean="0">
                            <a:latin typeface="Cambria Math"/>
                          </a:rPr>
                          <m:t>𝑟</m:t>
                        </m:r>
                        <m:r>
                          <a:rPr lang="cs-CZ" b="0" i="1" dirty="0" smtClean="0">
                            <a:latin typeface="Cambria Math"/>
                          </a:rPr>
                          <m:t>²−4</m:t>
                        </m:r>
                      </m:den>
                    </m:f>
                    <m:r>
                      <a:rPr lang="cs-CZ" i="1" dirty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/>
                  <a:t> 5</a:t>
                </a:r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>
          <p:sp>
            <p:nvSpPr>
              <p:cNvPr id="7" name="Zástupný symbol pro obsah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476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465</TotalTime>
  <Words>297</Words>
  <Application>Microsoft Office PowerPoint</Application>
  <PresentationFormat>Předvádění na obrazovce (4:3)</PresentationFormat>
  <Paragraphs>106</Paragraphs>
  <Slides>7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Aspekt</vt:lpstr>
      <vt:lpstr>Rovnice</vt:lpstr>
      <vt:lpstr>Rovnice s neznámou ve jmenovateli</vt:lpstr>
      <vt:lpstr>Postup řešení</vt:lpstr>
      <vt:lpstr>Procvičuj řešení rovnic podle Př. 1 </vt:lpstr>
      <vt:lpstr>Postup řešení</vt:lpstr>
      <vt:lpstr>Procvičuj řešení rovnic podle Př. 2</vt:lpstr>
      <vt:lpstr>Postup řešení</vt:lpstr>
      <vt:lpstr>Procvičuj řešení rovnic podle Př. 3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Rovnice s neznámou ve jmenovateli</dc:title>
  <dc:creator>Vladimíra Trnková</dc:creator>
  <cp:lastModifiedBy>Reditel ZSLhenice</cp:lastModifiedBy>
  <cp:revision>28</cp:revision>
  <dcterms:created xsi:type="dcterms:W3CDTF">2014-01-26T10:19:57Z</dcterms:created>
  <dcterms:modified xsi:type="dcterms:W3CDTF">2018-02-06T07:18:42Z</dcterms:modified>
</cp:coreProperties>
</file>