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FDF4C-4157-49EF-B410-B55033516477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3FE57-41A0-4E0F-B941-EBBC6BFBB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839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3FE57-41A0-4E0F-B941-EBBC6BFBBF0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30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3FE57-41A0-4E0F-B941-EBBC6BFBBF0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30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3FE57-41A0-4E0F-B941-EBBC6BFBBF0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30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3FE57-41A0-4E0F-B941-EBBC6BFBBF0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30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3FE57-41A0-4E0F-B941-EBBC6BFBBF0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30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3FE57-41A0-4E0F-B941-EBBC6BFBBF0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30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30.3.2020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cs-CZ" dirty="0" smtClean="0"/>
              <a:t>Slovní zásoba a tvoření slov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127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814392"/>
            <a:ext cx="6512511" cy="1143000"/>
          </a:xfrm>
        </p:spPr>
        <p:txBody>
          <a:bodyPr/>
          <a:lstStyle/>
          <a:p>
            <a:pPr algn="l"/>
            <a:r>
              <a:rPr lang="cs-CZ" sz="3600" dirty="0" smtClean="0"/>
              <a:t>Slovní zásoba a tvoření slov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503548" y="731520"/>
            <a:ext cx="8136904" cy="4929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2400" dirty="0" smtClean="0"/>
              <a:t>Slovní zásobu rozšiřujeme pomocí </a:t>
            </a:r>
            <a:r>
              <a:rPr lang="cs-CZ" sz="2400" dirty="0" smtClean="0">
                <a:solidFill>
                  <a:srgbClr val="FF0000"/>
                </a:solidFill>
              </a:rPr>
              <a:t>tvoření nových slov</a:t>
            </a:r>
            <a:r>
              <a:rPr lang="cs-CZ" sz="2400" dirty="0" smtClean="0"/>
              <a:t>.</a:t>
            </a:r>
          </a:p>
          <a:p>
            <a:pPr marL="45720" indent="0">
              <a:buNone/>
            </a:pPr>
            <a:r>
              <a:rPr lang="cs-CZ" sz="2400" u="sng" dirty="0" smtClean="0"/>
              <a:t>Slovotvorné způsoby: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accent5"/>
                </a:solidFill>
              </a:rPr>
              <a:t>o</a:t>
            </a:r>
            <a:r>
              <a:rPr lang="cs-CZ" sz="2400" dirty="0" smtClean="0">
                <a:solidFill>
                  <a:schemeClr val="accent5"/>
                </a:solidFill>
              </a:rPr>
              <a:t>dvozování</a:t>
            </a:r>
            <a:r>
              <a:rPr lang="cs-CZ" sz="2400" dirty="0" smtClean="0"/>
              <a:t> = pomocí předpon, přípon a koncovek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 spisovatel, rozsoudit, rada…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accent5"/>
                </a:solidFill>
              </a:rPr>
              <a:t>s</a:t>
            </a:r>
            <a:r>
              <a:rPr lang="cs-CZ" sz="2400" dirty="0" smtClean="0">
                <a:solidFill>
                  <a:schemeClr val="accent5"/>
                </a:solidFill>
              </a:rPr>
              <a:t>kládání</a:t>
            </a:r>
            <a:r>
              <a:rPr lang="cs-CZ" sz="2400" dirty="0" smtClean="0"/>
              <a:t> = spojování slov (zpravidla v opačném gardu)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cs-CZ" dirty="0" smtClean="0"/>
              <a:t>rovnováha, životaschopný…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accent5"/>
                </a:solidFill>
              </a:rPr>
              <a:t>z</a:t>
            </a:r>
            <a:r>
              <a:rPr lang="cs-CZ" sz="2400" dirty="0" smtClean="0">
                <a:solidFill>
                  <a:schemeClr val="accent5"/>
                </a:solidFill>
              </a:rPr>
              <a:t>kracování</a:t>
            </a:r>
            <a:r>
              <a:rPr lang="cs-CZ" sz="2400" dirty="0" smtClean="0"/>
              <a:t> = zkrácená var. víceslovného pojmenování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 OSN, Čedok…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pojování slov ve víceslovná pojmenování (nadmořská výška)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z</a:t>
            </a:r>
            <a:r>
              <a:rPr lang="cs-CZ" sz="2400" dirty="0" smtClean="0"/>
              <a:t>ískávání nového významu (počítačová myš)</a:t>
            </a:r>
          </a:p>
        </p:txBody>
      </p:sp>
    </p:spTree>
    <p:extLst>
      <p:ext uri="{BB962C8B-B14F-4D97-AF65-F5344CB8AC3E}">
        <p14:creationId xmlns:p14="http://schemas.microsoft.com/office/powerpoint/2010/main" val="241609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814392"/>
            <a:ext cx="6512511" cy="1143000"/>
          </a:xfrm>
        </p:spPr>
        <p:txBody>
          <a:bodyPr/>
          <a:lstStyle/>
          <a:p>
            <a:pPr algn="l"/>
            <a:r>
              <a:rPr lang="cs-CZ" sz="3600" dirty="0" smtClean="0"/>
              <a:t>Slovní zásoba a tvoření slov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503548" y="731520"/>
            <a:ext cx="8136904" cy="4929728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cs-CZ" sz="2400" dirty="0" smtClean="0">
                <a:solidFill>
                  <a:schemeClr val="accent5"/>
                </a:solidFill>
              </a:rPr>
              <a:t>ZKRACOVÁNÍ</a:t>
            </a:r>
          </a:p>
          <a:p>
            <a:pPr marL="45720" indent="0">
              <a:buNone/>
            </a:pPr>
            <a:r>
              <a:rPr lang="cs-CZ" sz="2400" b="1" dirty="0">
                <a:solidFill>
                  <a:schemeClr val="tx1"/>
                </a:solidFill>
              </a:rPr>
              <a:t>I</a:t>
            </a:r>
            <a:r>
              <a:rPr lang="cs-CZ" sz="2400" b="1" dirty="0" smtClean="0">
                <a:solidFill>
                  <a:schemeClr val="tx1"/>
                </a:solidFill>
              </a:rPr>
              <a:t>niciálové zkratky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vznikají z počátečních písmen (iniciál) jednotlivých slov názvu, píšeme je velkými písmeny bez teček, jsou nesklonné (ČR – </a:t>
            </a:r>
            <a:r>
              <a:rPr lang="cs-CZ" sz="2400" dirty="0" err="1">
                <a:solidFill>
                  <a:schemeClr val="tx1"/>
                </a:solidFill>
              </a:rPr>
              <a:t>čé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er</a:t>
            </a:r>
            <a:r>
              <a:rPr lang="cs-CZ" sz="2400" dirty="0">
                <a:solidFill>
                  <a:schemeClr val="tx1"/>
                </a:solidFill>
              </a:rPr>
              <a:t>, OSN – ó es en, USA ú es á</a:t>
            </a:r>
            <a:r>
              <a:rPr lang="cs-CZ" sz="2400" dirty="0" smtClean="0">
                <a:solidFill>
                  <a:schemeClr val="tx1"/>
                </a:solidFill>
              </a:rPr>
              <a:t>)</a:t>
            </a:r>
            <a:endParaRPr lang="cs-CZ" sz="24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cs-CZ" sz="2400" b="1" dirty="0" smtClean="0">
                <a:solidFill>
                  <a:schemeClr val="tx1"/>
                </a:solidFill>
              </a:rPr>
              <a:t>Zkratky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z</a:t>
            </a:r>
            <a:r>
              <a:rPr lang="cs-CZ" sz="2400" dirty="0" smtClean="0">
                <a:solidFill>
                  <a:schemeClr val="tx1"/>
                </a:solidFill>
              </a:rPr>
              <a:t>pravidla první písmena slova (slov), na konci tečka (v. r. – vlastní rukou, s. r. o – společnost s ručením omezeným, př. n. l. – ...)</a:t>
            </a:r>
            <a:endParaRPr lang="cs-CZ" sz="24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cs-CZ" sz="2400" b="1" dirty="0" smtClean="0">
                <a:solidFill>
                  <a:schemeClr val="tx1"/>
                </a:solidFill>
              </a:rPr>
              <a:t>Zkratková slova</a:t>
            </a:r>
          </a:p>
          <a:p>
            <a:pPr marL="4572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Spojení počátečních písmen nebo slabik několikaslovného názvu, sklonná (Čedok – Česká dopravní kancelář, </a:t>
            </a:r>
            <a:r>
              <a:rPr lang="cs-CZ" sz="2400" dirty="0" err="1" smtClean="0">
                <a:solidFill>
                  <a:schemeClr val="tx1"/>
                </a:solidFill>
              </a:rPr>
              <a:t>sitc</a:t>
            </a:r>
            <a:r>
              <a:rPr lang="cs-CZ" sz="2400" dirty="0" smtClean="0">
                <a:solidFill>
                  <a:schemeClr val="tx1"/>
                </a:solidFill>
              </a:rPr>
              <a:t>(k)</a:t>
            </a:r>
            <a:r>
              <a:rPr lang="cs-CZ" sz="2400" dirty="0" err="1" smtClean="0">
                <a:solidFill>
                  <a:schemeClr val="tx1"/>
                </a:solidFill>
              </a:rPr>
              <a:t>om</a:t>
            </a:r>
            <a:r>
              <a:rPr lang="cs-CZ" sz="2400" dirty="0" smtClean="0">
                <a:solidFill>
                  <a:schemeClr val="tx1"/>
                </a:solidFill>
              </a:rPr>
              <a:t> – situační komedie)</a:t>
            </a:r>
          </a:p>
        </p:txBody>
      </p:sp>
    </p:spTree>
    <p:extLst>
      <p:ext uri="{BB962C8B-B14F-4D97-AF65-F5344CB8AC3E}">
        <p14:creationId xmlns:p14="http://schemas.microsoft.com/office/powerpoint/2010/main" val="256344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814392"/>
            <a:ext cx="6512511" cy="1143000"/>
          </a:xfrm>
        </p:spPr>
        <p:txBody>
          <a:bodyPr/>
          <a:lstStyle/>
          <a:p>
            <a:pPr algn="l"/>
            <a:r>
              <a:rPr lang="cs-CZ" sz="3600" dirty="0" smtClean="0"/>
              <a:t>Slovní zásoba a tvoření slov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503548" y="731520"/>
            <a:ext cx="8136904" cy="4929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2400" dirty="0" smtClean="0">
                <a:solidFill>
                  <a:schemeClr val="accent5"/>
                </a:solidFill>
              </a:rPr>
              <a:t>ZKRACOVÁNÍ</a:t>
            </a:r>
          </a:p>
          <a:p>
            <a:pPr marL="4572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Značky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m</a:t>
            </a:r>
            <a:r>
              <a:rPr lang="cs-CZ" dirty="0" smtClean="0">
                <a:solidFill>
                  <a:schemeClr val="tx1"/>
                </a:solidFill>
              </a:rPr>
              <a:t>ají ustálenou grafickou podobu, někdy jsou tvořeny písmeny z cizích abeced, příp. zvláštními grafickými znaky (cm – centimetr, f – síla, Au – zlato, ff – fortissimo, arabské a římské číslice)</a:t>
            </a:r>
            <a:endParaRPr lang="cs-CZ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73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814392"/>
            <a:ext cx="6512511" cy="1143000"/>
          </a:xfrm>
        </p:spPr>
        <p:txBody>
          <a:bodyPr/>
          <a:lstStyle/>
          <a:p>
            <a:pPr algn="l"/>
            <a:r>
              <a:rPr lang="cs-CZ" sz="3600" dirty="0" smtClean="0"/>
              <a:t>Slovní zásoba a tvoření slov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503548" y="731520"/>
            <a:ext cx="8136904" cy="4929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2400" dirty="0" smtClean="0">
                <a:solidFill>
                  <a:schemeClr val="accent5"/>
                </a:solidFill>
              </a:rPr>
              <a:t>SKLÁDÁNÍ</a:t>
            </a:r>
          </a:p>
          <a:p>
            <a:pPr marL="4572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Spojení dvou a více slov, vznikají tzv. složeniny (nejčastěji </a:t>
            </a:r>
            <a:r>
              <a:rPr lang="cs-CZ" sz="2400" dirty="0" err="1" smtClean="0">
                <a:solidFill>
                  <a:schemeClr val="tx1"/>
                </a:solidFill>
              </a:rPr>
              <a:t>pods</a:t>
            </a:r>
            <a:r>
              <a:rPr lang="cs-CZ" sz="2400" dirty="0" smtClean="0">
                <a:solidFill>
                  <a:schemeClr val="tx1"/>
                </a:solidFill>
              </a:rPr>
              <a:t>. a příd. </a:t>
            </a:r>
            <a:r>
              <a:rPr lang="cs-CZ" sz="2400" dirty="0" err="1">
                <a:solidFill>
                  <a:schemeClr val="tx1"/>
                </a:solidFill>
              </a:rPr>
              <a:t>j</a:t>
            </a:r>
            <a:r>
              <a:rPr lang="cs-CZ" sz="2400" dirty="0" err="1" smtClean="0">
                <a:solidFill>
                  <a:schemeClr val="tx1"/>
                </a:solidFill>
              </a:rPr>
              <a:t>m</a:t>
            </a:r>
            <a:r>
              <a:rPr lang="cs-CZ" sz="2400" dirty="0" smtClean="0">
                <a:solidFill>
                  <a:schemeClr val="tx1"/>
                </a:solidFill>
              </a:rPr>
              <a:t>.), v češtině méně časté (nejvíce u odborných názvů – citoslovce, úhloměr)</a:t>
            </a:r>
          </a:p>
          <a:p>
            <a:pPr marL="45720" indent="0">
              <a:buNone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cs-CZ" sz="2400" b="1" dirty="0" smtClean="0">
                <a:solidFill>
                  <a:schemeClr val="tx1"/>
                </a:solidFill>
              </a:rPr>
              <a:t>Složeniny vlastní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nedají se rozložit na samostatná slova (dějepis, jihozápadní, novověk)</a:t>
            </a:r>
          </a:p>
          <a:p>
            <a:pPr marL="45720" indent="0">
              <a:buNone/>
            </a:pPr>
            <a:r>
              <a:rPr lang="cs-CZ" sz="2400" b="1" dirty="0" smtClean="0">
                <a:solidFill>
                  <a:schemeClr val="tx1"/>
                </a:solidFill>
              </a:rPr>
              <a:t>Složeniny nevlastní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d</a:t>
            </a:r>
            <a:r>
              <a:rPr lang="cs-CZ" sz="2400" dirty="0" smtClean="0">
                <a:solidFill>
                  <a:schemeClr val="tx1"/>
                </a:solidFill>
              </a:rPr>
              <a:t>ají se rozložit na samostatná slova (zeměkoule – země + koule, díkůvzdání – díků + vzdání)</a:t>
            </a:r>
          </a:p>
        </p:txBody>
      </p:sp>
    </p:spTree>
    <p:extLst>
      <p:ext uri="{BB962C8B-B14F-4D97-AF65-F5344CB8AC3E}">
        <p14:creationId xmlns:p14="http://schemas.microsoft.com/office/powerpoint/2010/main" val="45725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814392"/>
            <a:ext cx="6512511" cy="1143000"/>
          </a:xfrm>
        </p:spPr>
        <p:txBody>
          <a:bodyPr/>
          <a:lstStyle/>
          <a:p>
            <a:pPr algn="l"/>
            <a:r>
              <a:rPr lang="cs-CZ" sz="3600" dirty="0" smtClean="0"/>
              <a:t>Slovní zásoba a tvoření slov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503548" y="731520"/>
            <a:ext cx="8136904" cy="492972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V současném jazyce přibývá složenin, které mají jednu část cizího původu a jednu část původu českého, </a:t>
            </a:r>
            <a:r>
              <a:rPr lang="cs-CZ" sz="2400" b="1" dirty="0" smtClean="0">
                <a:solidFill>
                  <a:schemeClr val="tx1"/>
                </a:solidFill>
              </a:rPr>
              <a:t>tzv. hybridních</a:t>
            </a:r>
            <a:r>
              <a:rPr lang="cs-CZ" sz="2400" dirty="0" smtClean="0">
                <a:solidFill>
                  <a:schemeClr val="tx1"/>
                </a:solidFill>
              </a:rPr>
              <a:t> složenin (biopotraviny, topmodelka, ultralehký)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Některé složeniny píšeme s tzv. spojovníkem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smtClean="0">
                <a:solidFill>
                  <a:schemeClr val="tx1"/>
                </a:solidFill>
              </a:rPr>
              <a:t>(francouzsko-český, literárně-hudební)</a:t>
            </a:r>
          </a:p>
        </p:txBody>
      </p:sp>
    </p:spTree>
    <p:extLst>
      <p:ext uri="{BB962C8B-B14F-4D97-AF65-F5344CB8AC3E}">
        <p14:creationId xmlns:p14="http://schemas.microsoft.com/office/powerpoint/2010/main" val="351040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814392"/>
            <a:ext cx="6512511" cy="1143000"/>
          </a:xfrm>
        </p:spPr>
        <p:txBody>
          <a:bodyPr/>
          <a:lstStyle/>
          <a:p>
            <a:pPr algn="l"/>
            <a:r>
              <a:rPr lang="cs-CZ" sz="3600" dirty="0" smtClean="0"/>
              <a:t>Slovní zásoba a tvoření slov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503548" y="731520"/>
            <a:ext cx="8136904" cy="4929728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cs-CZ" sz="2400" dirty="0" smtClean="0">
                <a:solidFill>
                  <a:schemeClr val="accent5"/>
                </a:solidFill>
              </a:rPr>
              <a:t>ODVOZOVÁNÍ</a:t>
            </a:r>
          </a:p>
          <a:p>
            <a:pPr marL="4572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Tvoření nových slov pomocí předpon, přípon a koncovek, které se připojují ke kořenu.</a:t>
            </a:r>
          </a:p>
          <a:p>
            <a:pPr marL="45720" indent="0">
              <a:buNone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/>
                </a:solidFill>
              </a:rPr>
              <a:t>k</a:t>
            </a:r>
            <a:r>
              <a:rPr lang="cs-CZ" sz="2400" b="1" dirty="0" smtClean="0">
                <a:solidFill>
                  <a:schemeClr val="tx1"/>
                </a:solidFill>
              </a:rPr>
              <a:t>ořen = část slova společná příbuzným slovům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 smtClean="0">
                <a:solidFill>
                  <a:schemeClr val="tx1"/>
                </a:solidFill>
              </a:rPr>
              <a:t>předpona = připojena před kořenem, mění významový odstín)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/>
                </a:solidFill>
              </a:rPr>
              <a:t>p</a:t>
            </a:r>
            <a:r>
              <a:rPr lang="cs-CZ" sz="2400" b="1" dirty="0" smtClean="0">
                <a:solidFill>
                  <a:schemeClr val="tx1"/>
                </a:solidFill>
              </a:rPr>
              <a:t>řípona = připojena za kořenem, mění význam slova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/>
                </a:solidFill>
              </a:rPr>
              <a:t>k</a:t>
            </a:r>
            <a:r>
              <a:rPr lang="cs-CZ" sz="2400" b="1" dirty="0" smtClean="0">
                <a:solidFill>
                  <a:schemeClr val="tx1"/>
                </a:solidFill>
              </a:rPr>
              <a:t>oncovka = připíná se ke kmeni (kořen, předpona, přípona), obměňuje se v pádech a osobách</a:t>
            </a:r>
          </a:p>
          <a:p>
            <a:pPr marL="45720" indent="0">
              <a:buNone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POSLUCHÁRNA – po-sluch-</a:t>
            </a:r>
            <a:r>
              <a:rPr lang="cs-CZ" sz="2400" dirty="0" err="1" smtClean="0">
                <a:solidFill>
                  <a:schemeClr val="tx1"/>
                </a:solidFill>
              </a:rPr>
              <a:t>árn</a:t>
            </a:r>
            <a:r>
              <a:rPr lang="cs-CZ" sz="2400" dirty="0" smtClean="0">
                <a:solidFill>
                  <a:schemeClr val="tx1"/>
                </a:solidFill>
              </a:rPr>
              <a:t>-</a:t>
            </a:r>
            <a:r>
              <a:rPr lang="cs-CZ" sz="2400" dirty="0">
                <a:solidFill>
                  <a:schemeClr val="tx1"/>
                </a:solidFill>
              </a:rPr>
              <a:t>(a</a:t>
            </a:r>
            <a:r>
              <a:rPr lang="cs-CZ" sz="2400" dirty="0" smtClean="0">
                <a:solidFill>
                  <a:schemeClr val="tx1"/>
                </a:solidFill>
              </a:rPr>
              <a:t>)</a:t>
            </a:r>
            <a:endParaRPr lang="cs-CZ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35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552</TotalTime>
  <Words>433</Words>
  <Application>Microsoft Office PowerPoint</Application>
  <PresentationFormat>Předvádění na obrazovce (4:3)</PresentationFormat>
  <Paragraphs>51</Paragraphs>
  <Slides>7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Aerodynamika</vt:lpstr>
      <vt:lpstr>Slovní zásoba a tvoření slov</vt:lpstr>
      <vt:lpstr>Slovní zásoba a tvoření slov</vt:lpstr>
      <vt:lpstr>Slovní zásoba a tvoření slov</vt:lpstr>
      <vt:lpstr>Slovní zásoba a tvoření slov</vt:lpstr>
      <vt:lpstr>Slovní zásoba a tvoření slov</vt:lpstr>
      <vt:lpstr>Slovní zásoba a tvoření slov</vt:lpstr>
      <vt:lpstr>Slovní zásoba a tvoření slov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Slovní zásoba a tvoření slov</dc:title>
  <dc:creator>Ucitel13</dc:creator>
  <cp:lastModifiedBy>Tomáš Kimmel</cp:lastModifiedBy>
  <cp:revision>28</cp:revision>
  <dcterms:created xsi:type="dcterms:W3CDTF">2019-10-02T07:44:34Z</dcterms:created>
  <dcterms:modified xsi:type="dcterms:W3CDTF">2020-03-30T21:02:39Z</dcterms:modified>
</cp:coreProperties>
</file>