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6" r:id="rId2"/>
    <p:sldId id="269" r:id="rId3"/>
    <p:sldId id="257" r:id="rId4"/>
    <p:sldId id="258" r:id="rId5"/>
    <p:sldId id="264" r:id="rId6"/>
    <p:sldId id="265" r:id="rId7"/>
    <p:sldId id="266" r:id="rId8"/>
    <p:sldId id="268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4AE56-F768-4386-9622-87129B4386FA}" type="datetimeFigureOut">
              <a:rPr lang="cs-CZ" smtClean="0"/>
              <a:t>8.6.2013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93B37-AE70-4930-9D6A-0D6F29D0FE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1306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93B37-AE70-4930-9D6A-0D6F29D0FE2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540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93B37-AE70-4930-9D6A-0D6F29D0FE2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540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93B37-AE70-4930-9D6A-0D6F29D0FE2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540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93B37-AE70-4930-9D6A-0D6F29D0FE2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1368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6E95-6F2E-4AFA-9632-C702DDD65842}" type="datetimeFigureOut">
              <a:rPr lang="cs-CZ" smtClean="0"/>
              <a:t>8.6.2013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E6EE-686C-41D5-BF0D-5835CB01D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6850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6E95-6F2E-4AFA-9632-C702DDD65842}" type="datetimeFigureOut">
              <a:rPr lang="cs-CZ" smtClean="0"/>
              <a:t>8.6.2013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E6EE-686C-41D5-BF0D-5835CB01D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9082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6E95-6F2E-4AFA-9632-C702DDD65842}" type="datetimeFigureOut">
              <a:rPr lang="cs-CZ" smtClean="0"/>
              <a:t>8.6.2013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E6EE-686C-41D5-BF0D-5835CB01D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792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6E95-6F2E-4AFA-9632-C702DDD65842}" type="datetimeFigureOut">
              <a:rPr lang="cs-CZ" smtClean="0"/>
              <a:t>8.6.2013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E6EE-686C-41D5-BF0D-5835CB01D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067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6E95-6F2E-4AFA-9632-C702DDD65842}" type="datetimeFigureOut">
              <a:rPr lang="cs-CZ" smtClean="0"/>
              <a:t>8.6.2013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E6EE-686C-41D5-BF0D-5835CB01D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119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6E95-6F2E-4AFA-9632-C702DDD65842}" type="datetimeFigureOut">
              <a:rPr lang="cs-CZ" smtClean="0"/>
              <a:t>8.6.2013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E6EE-686C-41D5-BF0D-5835CB01D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86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6E95-6F2E-4AFA-9632-C702DDD65842}" type="datetimeFigureOut">
              <a:rPr lang="cs-CZ" smtClean="0"/>
              <a:t>8.6.2013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E6EE-686C-41D5-BF0D-5835CB01D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947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6E95-6F2E-4AFA-9632-C702DDD65842}" type="datetimeFigureOut">
              <a:rPr lang="cs-CZ" smtClean="0"/>
              <a:t>8.6.2013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E6EE-686C-41D5-BF0D-5835CB01D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0216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6E95-6F2E-4AFA-9632-C702DDD65842}" type="datetimeFigureOut">
              <a:rPr lang="cs-CZ" smtClean="0"/>
              <a:t>8.6.2013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E6EE-686C-41D5-BF0D-5835CB01D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847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6E95-6F2E-4AFA-9632-C702DDD65842}" type="datetimeFigureOut">
              <a:rPr lang="cs-CZ" smtClean="0"/>
              <a:t>8.6.2013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E6EE-686C-41D5-BF0D-5835CB01D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033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6E95-6F2E-4AFA-9632-C702DDD65842}" type="datetimeFigureOut">
              <a:rPr lang="cs-CZ" smtClean="0"/>
              <a:t>8.6.2013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E6EE-686C-41D5-BF0D-5835CB01D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119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06E95-6F2E-4AFA-9632-C702DDD65842}" type="datetimeFigureOut">
              <a:rPr lang="cs-CZ" smtClean="0"/>
              <a:t>8.6.2013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FE6EE-686C-41D5-BF0D-5835CB01DE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544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Druhá odmocnina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429000"/>
            <a:ext cx="6400800" cy="1800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Určování druhé odmocniny přirozených čísel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35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Druhá odmocnina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4888" y="1922972"/>
            <a:ext cx="8229600" cy="4525963"/>
          </a:xfrm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Vodorovný svitek 4"/>
          <p:cNvSpPr/>
          <p:nvPr/>
        </p:nvSpPr>
        <p:spPr>
          <a:xfrm>
            <a:off x="3779912" y="2500481"/>
            <a:ext cx="5184576" cy="145274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dirty="0" smtClean="0"/>
          </a:p>
          <a:p>
            <a:pPr algn="ctr"/>
            <a:r>
              <a:rPr lang="cs-CZ" sz="2400" b="1" dirty="0" smtClean="0"/>
              <a:t>Odmocňování </a:t>
            </a:r>
            <a:r>
              <a:rPr lang="cs-CZ" sz="2400" b="1" dirty="0"/>
              <a:t>je opačný početní výkon k umocňování</a:t>
            </a:r>
          </a:p>
          <a:p>
            <a:pPr algn="ctr"/>
            <a:endParaRPr lang="cs-CZ" sz="2400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612702"/>
              </p:ext>
            </p:extLst>
          </p:nvPr>
        </p:nvGraphicFramePr>
        <p:xfrm>
          <a:off x="95250" y="3598863"/>
          <a:ext cx="3962400" cy="165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Rovnice" r:id="rId3" imgW="545760" imgH="228600" progId="Equation.3">
                  <p:embed/>
                </p:oleObj>
              </mc:Choice>
              <mc:Fallback>
                <p:oleObj name="Rovnice" r:id="rId3" imgW="5457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5250" y="3598863"/>
                        <a:ext cx="3962400" cy="1658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Zaoblený obdélníkový popisek 8"/>
          <p:cNvSpPr/>
          <p:nvPr/>
        </p:nvSpPr>
        <p:spPr>
          <a:xfrm>
            <a:off x="755576" y="5445224"/>
            <a:ext cx="1520001" cy="612648"/>
          </a:xfrm>
          <a:prstGeom prst="wedgeRoundRectCallout">
            <a:avLst>
              <a:gd name="adj1" fmla="val 513"/>
              <a:gd name="adj2" fmla="val -13730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z</a:t>
            </a:r>
            <a:r>
              <a:rPr lang="cs-CZ" b="1" dirty="0" smtClean="0"/>
              <a:t>áklad odmocniny</a:t>
            </a:r>
            <a:endParaRPr lang="cs-CZ" b="1" dirty="0"/>
          </a:p>
        </p:txBody>
      </p:sp>
      <p:sp>
        <p:nvSpPr>
          <p:cNvPr id="10" name="Zaoblený obdélníkový popisek 9"/>
          <p:cNvSpPr/>
          <p:nvPr/>
        </p:nvSpPr>
        <p:spPr>
          <a:xfrm>
            <a:off x="1187624" y="2891377"/>
            <a:ext cx="1584176" cy="612648"/>
          </a:xfrm>
          <a:prstGeom prst="wedgeRoundRectCallout">
            <a:avLst>
              <a:gd name="adj1" fmla="val -38522"/>
              <a:gd name="adj2" fmla="val 9138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/>
              <a:t>odmocnítko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971600" y="1556792"/>
            <a:ext cx="6768752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Určit druhou odmocninu čísla = vypočítat délku strany čtverce z jeho obsahu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388961" y="4185954"/>
            <a:ext cx="30097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/>
              <a:t>protože 7</a:t>
            </a:r>
            <a:r>
              <a:rPr lang="cs-CZ" sz="3600" b="1" baseline="30000" dirty="0" smtClean="0"/>
              <a:t>2 </a:t>
            </a:r>
            <a:r>
              <a:rPr lang="cs-CZ" sz="3600" b="1" dirty="0" smtClean="0"/>
              <a:t>= 49</a:t>
            </a:r>
            <a:endParaRPr lang="cs-CZ" sz="3600" b="1" dirty="0"/>
          </a:p>
        </p:txBody>
      </p:sp>
      <p:sp>
        <p:nvSpPr>
          <p:cNvPr id="15" name="Zaoblený obdélník 14"/>
          <p:cNvSpPr/>
          <p:nvPr/>
        </p:nvSpPr>
        <p:spPr>
          <a:xfrm>
            <a:off x="3995936" y="5143472"/>
            <a:ext cx="3290664" cy="9144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Umíš </a:t>
            </a:r>
            <a:r>
              <a:rPr lang="cs-CZ" sz="2000" b="1" dirty="0"/>
              <a:t>určit druhé odmocniny některých čísel zpaměti?</a:t>
            </a:r>
          </a:p>
          <a:p>
            <a:pPr algn="ctr"/>
            <a:endParaRPr lang="cs-CZ" dirty="0"/>
          </a:p>
        </p:txBody>
      </p:sp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8942426"/>
              </p:ext>
            </p:extLst>
          </p:nvPr>
        </p:nvGraphicFramePr>
        <p:xfrm>
          <a:off x="4644008" y="6063552"/>
          <a:ext cx="4176465" cy="4780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Rovnice" r:id="rId5" imgW="2108160" imgH="241200" progId="Equation.3">
                  <p:embed/>
                </p:oleObj>
              </mc:Choice>
              <mc:Fallback>
                <p:oleObj name="Rovnice" r:id="rId5" imgW="210816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44008" y="6063552"/>
                        <a:ext cx="4176465" cy="4780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840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13" grpId="0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66410" cy="1143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3200" b="1" dirty="0" smtClean="0"/>
              <a:t>1. Určování druhé odmocniny čísel končících nulami</a:t>
            </a:r>
            <a:endParaRPr lang="cs-CZ" sz="3200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395536" y="1484784"/>
            <a:ext cx="8424936" cy="51125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Snadno odmocníme čísla, která končí </a:t>
            </a:r>
            <a:r>
              <a:rPr lang="cs-CZ" sz="2800" u="sng" dirty="0" smtClean="0"/>
              <a:t>sudým</a:t>
            </a:r>
            <a:r>
              <a:rPr lang="cs-CZ" sz="2800" dirty="0" smtClean="0"/>
              <a:t> počtem nul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b="1" u="sng" dirty="0" smtClean="0"/>
              <a:t>Pozoruj:</a:t>
            </a:r>
            <a:endParaRPr lang="cs-CZ" sz="2800" b="1" u="sng" dirty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8" name="Vodorovný svitek 7"/>
          <p:cNvSpPr/>
          <p:nvPr/>
        </p:nvSpPr>
        <p:spPr>
          <a:xfrm>
            <a:off x="693095" y="5517232"/>
            <a:ext cx="7704856" cy="115212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„Součin odmocníme tak, že odmocníme každého činitele zvlášť a výsledné odmocniny vynásobíme.“</a:t>
            </a:r>
            <a:endParaRPr lang="cs-CZ" sz="2800" dirty="0"/>
          </a:p>
        </p:txBody>
      </p:sp>
      <p:sp>
        <p:nvSpPr>
          <p:cNvPr id="2" name="Zaoblený obdélníkový popisek 1"/>
          <p:cNvSpPr/>
          <p:nvPr/>
        </p:nvSpPr>
        <p:spPr>
          <a:xfrm>
            <a:off x="7092280" y="908720"/>
            <a:ext cx="1656184" cy="756664"/>
          </a:xfrm>
          <a:prstGeom prst="wedgeRoundRectCallout">
            <a:avLst>
              <a:gd name="adj1" fmla="val -85840"/>
              <a:gd name="adj2" fmla="val 1092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Víš proč?</a:t>
            </a:r>
            <a:endParaRPr lang="cs-CZ" sz="2400" dirty="0"/>
          </a:p>
        </p:txBody>
      </p:sp>
      <p:sp>
        <p:nvSpPr>
          <p:cNvPr id="3" name="Zaoblený obdélníkový popisek 2"/>
          <p:cNvSpPr/>
          <p:nvPr/>
        </p:nvSpPr>
        <p:spPr>
          <a:xfrm>
            <a:off x="4139952" y="2708920"/>
            <a:ext cx="4608512" cy="864096"/>
          </a:xfrm>
          <a:prstGeom prst="wedgeRoundRectCallout">
            <a:avLst>
              <a:gd name="adj1" fmla="val 1505"/>
              <a:gd name="adj2" fmla="val -79620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Protože při umocňování připisujeme dvojnásobný počet nul = sudý počet</a:t>
            </a:r>
            <a:endParaRPr lang="cs-CZ" sz="2000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5028581"/>
              </p:ext>
            </p:extLst>
          </p:nvPr>
        </p:nvGraphicFramePr>
        <p:xfrm>
          <a:off x="693095" y="3558626"/>
          <a:ext cx="7551313" cy="1888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Rovnice" r:id="rId3" imgW="3327120" imgH="749160" progId="Equation.3">
                  <p:embed/>
                </p:oleObj>
              </mc:Choice>
              <mc:Fallback>
                <p:oleObj name="Rovnice" r:id="rId3" imgW="3327120" imgH="7491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3095" y="3558626"/>
                        <a:ext cx="7551313" cy="18880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0886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79512" y="188640"/>
            <a:ext cx="7056784" cy="1224135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742950" indent="-742950" algn="l">
              <a:buFont typeface="+mj-lt"/>
              <a:buAutoNum type="arabicPeriod"/>
            </a:pPr>
            <a:r>
              <a:rPr lang="cs-CZ" sz="3200" b="1" dirty="0" smtClean="0"/>
              <a:t>Určování druhé odmocniny čísel končících nulami - zpaměti</a:t>
            </a:r>
            <a:endParaRPr lang="cs-CZ" sz="3200" b="1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78112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algn="r"/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11" name="Zaoblený obdélníkový popisek 10"/>
          <p:cNvSpPr/>
          <p:nvPr/>
        </p:nvSpPr>
        <p:spPr>
          <a:xfrm>
            <a:off x="4644008" y="3815829"/>
            <a:ext cx="3960440" cy="828672"/>
          </a:xfrm>
          <a:prstGeom prst="wedgeRoundRectCallout">
            <a:avLst>
              <a:gd name="adj1" fmla="val -141522"/>
              <a:gd name="adj2" fmla="val -17545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b="1" dirty="0" smtClean="0"/>
              <a:t>Odděl dvojice nul (zprava do leva)</a:t>
            </a:r>
            <a:endParaRPr lang="cs-CZ" sz="2000" b="1" dirty="0"/>
          </a:p>
        </p:txBody>
      </p:sp>
      <p:sp>
        <p:nvSpPr>
          <p:cNvPr id="14" name="Zaoblený obdélníkový popisek 13"/>
          <p:cNvSpPr/>
          <p:nvPr/>
        </p:nvSpPr>
        <p:spPr>
          <a:xfrm>
            <a:off x="5341098" y="1542719"/>
            <a:ext cx="2717669" cy="712801"/>
          </a:xfrm>
          <a:prstGeom prst="wedgeRoundRectCallout">
            <a:avLst>
              <a:gd name="adj1" fmla="val -164039"/>
              <a:gd name="adj2" fmla="val 75702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Odmocni číslo  před |</a:t>
            </a:r>
            <a:endParaRPr lang="cs-CZ" sz="2000" dirty="0"/>
          </a:p>
        </p:txBody>
      </p:sp>
      <p:sp>
        <p:nvSpPr>
          <p:cNvPr id="19" name="Zaoblený obdélníkový popisek 18"/>
          <p:cNvSpPr/>
          <p:nvPr/>
        </p:nvSpPr>
        <p:spPr>
          <a:xfrm>
            <a:off x="6252904" y="2708920"/>
            <a:ext cx="2520280" cy="857805"/>
          </a:xfrm>
          <a:prstGeom prst="wedgeRoundRectCallout">
            <a:avLst>
              <a:gd name="adj1" fmla="val -158481"/>
              <a:gd name="adj2" fmla="val -46965"/>
              <a:gd name="adj3" fmla="val 16667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Připiš poloviční počet nul (tolik, kolik je dvojic)</a:t>
            </a:r>
            <a:endParaRPr lang="cs-CZ" sz="2000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276267"/>
              </p:ext>
            </p:extLst>
          </p:nvPr>
        </p:nvGraphicFramePr>
        <p:xfrm>
          <a:off x="323528" y="2255520"/>
          <a:ext cx="5567362" cy="397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Rovnice" r:id="rId4" imgW="2171520" imgH="1625400" progId="Equation.3">
                  <p:embed/>
                </p:oleObj>
              </mc:Choice>
              <mc:Fallback>
                <p:oleObj name="Rovnice" r:id="rId4" imgW="2171520" imgH="1625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3528" y="2255520"/>
                        <a:ext cx="5567362" cy="397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Přímá spojnice se šipkou 31"/>
          <p:cNvCxnSpPr/>
          <p:nvPr/>
        </p:nvCxnSpPr>
        <p:spPr>
          <a:xfrm flipH="1">
            <a:off x="1187624" y="3815829"/>
            <a:ext cx="3600400" cy="549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/>
          <p:nvPr/>
        </p:nvCxnSpPr>
        <p:spPr>
          <a:xfrm flipH="1">
            <a:off x="1331640" y="4644501"/>
            <a:ext cx="3600400" cy="10389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 flipH="1">
            <a:off x="2267744" y="2132856"/>
            <a:ext cx="3312368" cy="223224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/>
          <p:nvPr/>
        </p:nvCxnSpPr>
        <p:spPr>
          <a:xfrm flipH="1">
            <a:off x="2987824" y="2132856"/>
            <a:ext cx="2880320" cy="355055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/>
          <p:nvPr/>
        </p:nvCxnSpPr>
        <p:spPr>
          <a:xfrm flipH="1">
            <a:off x="4211960" y="3386926"/>
            <a:ext cx="2412268" cy="97817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44"/>
          <p:cNvCxnSpPr/>
          <p:nvPr/>
        </p:nvCxnSpPr>
        <p:spPr>
          <a:xfrm flipH="1">
            <a:off x="5418094" y="3386926"/>
            <a:ext cx="1458162" cy="2296482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0599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cs-CZ" sz="3200" b="1" dirty="0"/>
              <a:t>Určování druhé odmocniny čísel končících </a:t>
            </a:r>
            <a:r>
              <a:rPr lang="cs-CZ" sz="3200" b="1" dirty="0" smtClean="0"/>
              <a:t>nulami – cvičení A</a:t>
            </a:r>
            <a:endParaRPr lang="cs-CZ" sz="3200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38736" cy="492514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Vypočti zpaměti</a:t>
            </a:r>
          </a:p>
          <a:p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8475676"/>
              </p:ext>
            </p:extLst>
          </p:nvPr>
        </p:nvGraphicFramePr>
        <p:xfrm>
          <a:off x="901700" y="2060575"/>
          <a:ext cx="2514600" cy="431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Rovnice" r:id="rId3" imgW="888840" imgH="1523880" progId="Equation.3">
                  <p:embed/>
                </p:oleObj>
              </mc:Choice>
              <mc:Fallback>
                <p:oleObj name="Rovnice" r:id="rId3" imgW="888840" imgH="1523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01700" y="2060575"/>
                        <a:ext cx="2514600" cy="4310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4764626" y="1611879"/>
            <a:ext cx="3456384" cy="49552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800" dirty="0" smtClean="0"/>
              <a:t>Řešení:</a:t>
            </a:r>
          </a:p>
          <a:p>
            <a:pPr>
              <a:lnSpc>
                <a:spcPct val="150000"/>
              </a:lnSpc>
            </a:pPr>
            <a:r>
              <a:rPr lang="cs-CZ" sz="3200" dirty="0" smtClean="0"/>
              <a:t>= 60</a:t>
            </a:r>
          </a:p>
          <a:p>
            <a:pPr>
              <a:lnSpc>
                <a:spcPct val="150000"/>
              </a:lnSpc>
            </a:pPr>
            <a:r>
              <a:rPr lang="cs-CZ" sz="3200" dirty="0" smtClean="0"/>
              <a:t>= 800</a:t>
            </a:r>
          </a:p>
          <a:p>
            <a:pPr>
              <a:lnSpc>
                <a:spcPct val="150000"/>
              </a:lnSpc>
            </a:pPr>
            <a:r>
              <a:rPr lang="cs-CZ" sz="3200" dirty="0" smtClean="0"/>
              <a:t>= 30</a:t>
            </a:r>
          </a:p>
          <a:p>
            <a:pPr>
              <a:lnSpc>
                <a:spcPct val="150000"/>
              </a:lnSpc>
            </a:pPr>
            <a:r>
              <a:rPr lang="cs-CZ" sz="3200" dirty="0" smtClean="0"/>
              <a:t>= 9 000</a:t>
            </a:r>
          </a:p>
          <a:p>
            <a:pPr>
              <a:lnSpc>
                <a:spcPct val="150000"/>
              </a:lnSpc>
            </a:pPr>
            <a:r>
              <a:rPr lang="cs-CZ" sz="3200" dirty="0" smtClean="0"/>
              <a:t>= 120</a:t>
            </a:r>
          </a:p>
          <a:p>
            <a:pPr>
              <a:lnSpc>
                <a:spcPct val="150000"/>
              </a:lnSpc>
            </a:pPr>
            <a:r>
              <a:rPr lang="cs-CZ" sz="3200" dirty="0" smtClean="0"/>
              <a:t>= 1 500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495040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79511" y="188640"/>
            <a:ext cx="7356573" cy="1224135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742950" indent="-742950" algn="l">
              <a:buFont typeface="+mj-lt"/>
              <a:buAutoNum type="arabicPeriod"/>
            </a:pPr>
            <a:r>
              <a:rPr lang="cs-CZ" sz="3200" b="1" dirty="0" smtClean="0"/>
              <a:t>Určování druhé odmocniny čísel užitím Tabulek pro ZŠ – 1. postup</a:t>
            </a:r>
            <a:endParaRPr lang="cs-CZ" sz="3200" b="1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78112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algn="r"/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11" name="Zaoblený obdélníkový popisek 10"/>
          <p:cNvSpPr/>
          <p:nvPr/>
        </p:nvSpPr>
        <p:spPr>
          <a:xfrm>
            <a:off x="2447764" y="3248980"/>
            <a:ext cx="3960440" cy="828672"/>
          </a:xfrm>
          <a:prstGeom prst="wedgeRoundRectCallout">
            <a:avLst>
              <a:gd name="adj1" fmla="val -81492"/>
              <a:gd name="adj2" fmla="val -10556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b="1" dirty="0" smtClean="0"/>
              <a:t>Odděl dvojice nul (zprava do leva)</a:t>
            </a:r>
            <a:endParaRPr lang="cs-CZ" sz="2000" b="1" dirty="0"/>
          </a:p>
        </p:txBody>
      </p:sp>
      <p:sp>
        <p:nvSpPr>
          <p:cNvPr id="14" name="Zaoblený obdélníkový popisek 13"/>
          <p:cNvSpPr/>
          <p:nvPr/>
        </p:nvSpPr>
        <p:spPr>
          <a:xfrm>
            <a:off x="5580112" y="1503864"/>
            <a:ext cx="2717669" cy="712801"/>
          </a:xfrm>
          <a:prstGeom prst="wedgeRoundRectCallout">
            <a:avLst>
              <a:gd name="adj1" fmla="val -162357"/>
              <a:gd name="adj2" fmla="val 88530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V tabulkách vyhledej odmocninu čísla  před |</a:t>
            </a:r>
            <a:endParaRPr lang="cs-CZ" sz="2000" dirty="0"/>
          </a:p>
        </p:txBody>
      </p:sp>
      <p:sp>
        <p:nvSpPr>
          <p:cNvPr id="19" name="Zaoblený obdélníkový popisek 18"/>
          <p:cNvSpPr/>
          <p:nvPr/>
        </p:nvSpPr>
        <p:spPr>
          <a:xfrm>
            <a:off x="6147175" y="2604183"/>
            <a:ext cx="2777821" cy="857805"/>
          </a:xfrm>
          <a:prstGeom prst="wedgeRoundRectCallout">
            <a:avLst>
              <a:gd name="adj1" fmla="val -117622"/>
              <a:gd name="adj2" fmla="val -30976"/>
              <a:gd name="adj3" fmla="val 16667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Násob 10, 100, … (podle počtu dvojic nul)</a:t>
            </a:r>
            <a:endParaRPr lang="cs-CZ" sz="2000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2919325"/>
              </p:ext>
            </p:extLst>
          </p:nvPr>
        </p:nvGraphicFramePr>
        <p:xfrm>
          <a:off x="131763" y="2290763"/>
          <a:ext cx="7585075" cy="384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Rovnice" r:id="rId4" imgW="2958840" imgH="1574640" progId="Equation.3">
                  <p:embed/>
                </p:oleObj>
              </mc:Choice>
              <mc:Fallback>
                <p:oleObj name="Rovnice" r:id="rId4" imgW="2958840" imgH="1574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1763" y="2290763"/>
                        <a:ext cx="7585075" cy="3849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Přímá spojnice se šipkou 31"/>
          <p:cNvCxnSpPr/>
          <p:nvPr/>
        </p:nvCxnSpPr>
        <p:spPr>
          <a:xfrm flipH="1">
            <a:off x="1248300" y="3908132"/>
            <a:ext cx="1224136" cy="379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/>
          <p:nvPr/>
        </p:nvCxnSpPr>
        <p:spPr>
          <a:xfrm flipH="1">
            <a:off x="2677128" y="4041807"/>
            <a:ext cx="670736" cy="16094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 flipH="1">
            <a:off x="2843808" y="2041812"/>
            <a:ext cx="3145688" cy="224556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/>
          <p:nvPr/>
        </p:nvCxnSpPr>
        <p:spPr>
          <a:xfrm flipH="1">
            <a:off x="3923928" y="2100739"/>
            <a:ext cx="2713620" cy="355055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/>
          <p:nvPr/>
        </p:nvCxnSpPr>
        <p:spPr>
          <a:xfrm flipH="1">
            <a:off x="5580112" y="3386926"/>
            <a:ext cx="1044116" cy="97817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44"/>
          <p:cNvCxnSpPr/>
          <p:nvPr/>
        </p:nvCxnSpPr>
        <p:spPr>
          <a:xfrm flipH="1">
            <a:off x="6228184" y="3386926"/>
            <a:ext cx="648072" cy="2264365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aoblený obdélníkový popisek 19"/>
          <p:cNvSpPr/>
          <p:nvPr/>
        </p:nvSpPr>
        <p:spPr>
          <a:xfrm>
            <a:off x="395536" y="4783792"/>
            <a:ext cx="2052228" cy="612648"/>
          </a:xfrm>
          <a:prstGeom prst="wedgeRoundRectCallout">
            <a:avLst>
              <a:gd name="adj1" fmla="val -29744"/>
              <a:gd name="adj2" fmla="val 82400"/>
              <a:gd name="adj3" fmla="val 16667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Zaokrouhli na 3 platné číslice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0775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79512" y="188640"/>
            <a:ext cx="8424936" cy="1008111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742950" indent="-742950" algn="l">
              <a:buFont typeface="+mj-lt"/>
              <a:buAutoNum type="arabicPeriod"/>
            </a:pPr>
            <a:r>
              <a:rPr lang="cs-CZ" sz="3200" b="1" dirty="0" smtClean="0"/>
              <a:t>Určování druhé odmocniny čísel užitím Tabulek pro ZŠ – 2. postup</a:t>
            </a:r>
            <a:endParaRPr lang="cs-CZ" sz="3200" b="1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179512" y="1268761"/>
            <a:ext cx="8856984" cy="5400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algn="r"/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11" name="Zaoblený obdélníkový popisek 10"/>
          <p:cNvSpPr/>
          <p:nvPr/>
        </p:nvSpPr>
        <p:spPr>
          <a:xfrm>
            <a:off x="3850903" y="1306980"/>
            <a:ext cx="4325874" cy="1152229"/>
          </a:xfrm>
          <a:prstGeom prst="wedgeRoundRectCallout">
            <a:avLst>
              <a:gd name="adj1" fmla="val -108292"/>
              <a:gd name="adj2" fmla="val 3386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b="1" dirty="0" smtClean="0"/>
              <a:t>Vyhledej číslo ve 2. sloupci nadepsaném n² (hledej nejbližší hodnotu)</a:t>
            </a:r>
            <a:endParaRPr lang="cs-CZ" sz="2000" b="1" dirty="0"/>
          </a:p>
        </p:txBody>
      </p:sp>
      <p:sp>
        <p:nvSpPr>
          <p:cNvPr id="14" name="Zaoblený obdélníkový popisek 13"/>
          <p:cNvSpPr/>
          <p:nvPr/>
        </p:nvSpPr>
        <p:spPr>
          <a:xfrm>
            <a:off x="4139952" y="2636912"/>
            <a:ext cx="3372093" cy="939790"/>
          </a:xfrm>
          <a:prstGeom prst="wedgeRoundRectCallout">
            <a:avLst>
              <a:gd name="adj1" fmla="val -104689"/>
              <a:gd name="adj2" fmla="val -72115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Hodnotu druhé odmocniny najdeš v 1. sloupci nadepsaném n</a:t>
            </a:r>
            <a:endParaRPr lang="cs-CZ" sz="2000" b="1" dirty="0"/>
          </a:p>
        </p:txBody>
      </p:sp>
      <p:sp>
        <p:nvSpPr>
          <p:cNvPr id="19" name="Zaoblený obdélníkový popisek 18"/>
          <p:cNvSpPr/>
          <p:nvPr/>
        </p:nvSpPr>
        <p:spPr>
          <a:xfrm>
            <a:off x="3637576" y="5157192"/>
            <a:ext cx="4752528" cy="681689"/>
          </a:xfrm>
          <a:prstGeom prst="wedgeRoundRectCallout">
            <a:avLst>
              <a:gd name="adj1" fmla="val -56822"/>
              <a:gd name="adj2" fmla="val -68295"/>
              <a:gd name="adj3" fmla="val 16667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Odděl dvojice nul a nalezenou odmocninu násob 10, 100, … (podle počtu dvojic nul)</a:t>
            </a:r>
            <a:endParaRPr lang="cs-CZ" sz="2000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0057077"/>
              </p:ext>
            </p:extLst>
          </p:nvPr>
        </p:nvGraphicFramePr>
        <p:xfrm>
          <a:off x="323673" y="2074916"/>
          <a:ext cx="7848600" cy="440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Rovnice" r:id="rId4" imgW="3365280" imgH="1803240" progId="Equation.3">
                  <p:embed/>
                </p:oleObj>
              </mc:Choice>
              <mc:Fallback>
                <p:oleObj name="Rovnice" r:id="rId4" imgW="3365280" imgH="1803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3673" y="2074916"/>
                        <a:ext cx="7848600" cy="440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Přímá spojnice se šipkou 31"/>
          <p:cNvCxnSpPr/>
          <p:nvPr/>
        </p:nvCxnSpPr>
        <p:spPr>
          <a:xfrm flipH="1">
            <a:off x="1475658" y="2204864"/>
            <a:ext cx="2226478" cy="1223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/>
          <p:nvPr/>
        </p:nvCxnSpPr>
        <p:spPr>
          <a:xfrm flipH="1">
            <a:off x="3264320" y="2204864"/>
            <a:ext cx="875632" cy="24774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>
            <a:off x="6013840" y="3576702"/>
            <a:ext cx="396168" cy="1105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/>
          <p:nvPr/>
        </p:nvCxnSpPr>
        <p:spPr>
          <a:xfrm flipH="1">
            <a:off x="3850903" y="3326123"/>
            <a:ext cx="410381" cy="250579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/>
          <p:nvPr/>
        </p:nvCxnSpPr>
        <p:spPr>
          <a:xfrm flipH="1">
            <a:off x="3478197" y="5498036"/>
            <a:ext cx="261029" cy="489089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44"/>
          <p:cNvCxnSpPr/>
          <p:nvPr/>
        </p:nvCxnSpPr>
        <p:spPr>
          <a:xfrm flipV="1">
            <a:off x="6228184" y="5008200"/>
            <a:ext cx="648072" cy="148992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aoblený obdélníkový popisek 19"/>
          <p:cNvSpPr/>
          <p:nvPr/>
        </p:nvSpPr>
        <p:spPr>
          <a:xfrm>
            <a:off x="382610" y="3874442"/>
            <a:ext cx="2808312" cy="612648"/>
          </a:xfrm>
          <a:prstGeom prst="wedgeRoundRectCallout">
            <a:avLst>
              <a:gd name="adj1" fmla="val -29744"/>
              <a:gd name="adj2" fmla="val 82400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Ve 2. sloupci najdeš jen čísla do 1 000 000</a:t>
            </a:r>
            <a:endParaRPr lang="cs-CZ" sz="2000" dirty="0"/>
          </a:p>
        </p:txBody>
      </p:sp>
      <p:sp>
        <p:nvSpPr>
          <p:cNvPr id="8" name="Zaoblený obdélníkový popisek 7"/>
          <p:cNvSpPr/>
          <p:nvPr/>
        </p:nvSpPr>
        <p:spPr>
          <a:xfrm>
            <a:off x="575556" y="5157192"/>
            <a:ext cx="2268252" cy="612648"/>
          </a:xfrm>
          <a:prstGeom prst="wedgeRoundRectCallout">
            <a:avLst>
              <a:gd name="adj1" fmla="val -19489"/>
              <a:gd name="adj2" fmla="val 79913"/>
              <a:gd name="adj3" fmla="val 16667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Zaokrouhli na stovky (desetitisíce,…)</a:t>
            </a:r>
            <a:endParaRPr lang="cs-CZ" dirty="0"/>
          </a:p>
        </p:txBody>
      </p:sp>
      <p:cxnSp>
        <p:nvCxnSpPr>
          <p:cNvPr id="35" name="Přímá spojnice se šipkou 34"/>
          <p:cNvCxnSpPr/>
          <p:nvPr/>
        </p:nvCxnSpPr>
        <p:spPr>
          <a:xfrm flipH="1">
            <a:off x="3190922" y="2459209"/>
            <a:ext cx="1237062" cy="35279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/>
          <p:nvPr/>
        </p:nvCxnSpPr>
        <p:spPr>
          <a:xfrm flipH="1">
            <a:off x="6228184" y="3451412"/>
            <a:ext cx="792088" cy="253571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se šipkou 47"/>
          <p:cNvCxnSpPr/>
          <p:nvPr/>
        </p:nvCxnSpPr>
        <p:spPr>
          <a:xfrm flipH="1">
            <a:off x="6876256" y="5742580"/>
            <a:ext cx="360040" cy="244545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1116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9" grpId="0" animBg="1"/>
      <p:bldP spid="20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cs-CZ" sz="3200" b="1" dirty="0"/>
              <a:t>Určování druhé odmocniny čísel končících </a:t>
            </a:r>
            <a:r>
              <a:rPr lang="cs-CZ" sz="3200" b="1" dirty="0" smtClean="0"/>
              <a:t>nulami – cvičení B</a:t>
            </a:r>
            <a:endParaRPr lang="cs-CZ" sz="3200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3178696" cy="5400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cs-CZ" dirty="0" smtClean="0"/>
              <a:t>Vypočti pomocí tabulek</a:t>
            </a:r>
          </a:p>
          <a:p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14834815"/>
              </p:ext>
            </p:extLst>
          </p:nvPr>
        </p:nvGraphicFramePr>
        <p:xfrm>
          <a:off x="684213" y="2276475"/>
          <a:ext cx="2262187" cy="431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Rovnice" r:id="rId4" imgW="799920" imgH="1523880" progId="Equation.3">
                  <p:embed/>
                </p:oleObj>
              </mc:Choice>
              <mc:Fallback>
                <p:oleObj name="Rovnice" r:id="rId4" imgW="799920" imgH="1523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4213" y="2276475"/>
                        <a:ext cx="2262187" cy="4310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3189618"/>
              </p:ext>
            </p:extLst>
          </p:nvPr>
        </p:nvGraphicFramePr>
        <p:xfrm>
          <a:off x="3635896" y="1844824"/>
          <a:ext cx="5304532" cy="483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name="Rovnice" r:id="rId6" imgW="2565360" imgH="2311200" progId="Equation.3">
                  <p:embed/>
                </p:oleObj>
              </mc:Choice>
              <mc:Fallback>
                <p:oleObj name="Rovnice" r:id="rId6" imgW="2565360" imgH="231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635896" y="1844824"/>
                        <a:ext cx="5304532" cy="4832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4211960" y="1331476"/>
            <a:ext cx="1141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Řešení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70093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705</TotalTime>
  <Words>279</Words>
  <Application>Microsoft Office PowerPoint</Application>
  <PresentationFormat>Předvádění na obrazovce (4:3)</PresentationFormat>
  <Paragraphs>63</Paragraphs>
  <Slides>8</Slides>
  <Notes>4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Motiv systému Office</vt:lpstr>
      <vt:lpstr>Rovnice</vt:lpstr>
      <vt:lpstr>Druhá odmocnina</vt:lpstr>
      <vt:lpstr>Druhá odmocnina</vt:lpstr>
      <vt:lpstr>1. Určování druhé odmocniny čísel končících nulami</vt:lpstr>
      <vt:lpstr>Určování druhé odmocniny čísel končících nulami - zpaměti</vt:lpstr>
      <vt:lpstr>Určování druhé odmocniny čísel končících nulami – cvičení A</vt:lpstr>
      <vt:lpstr>Určování druhé odmocniny čísel užitím Tabulek pro ZŠ – 1. postup</vt:lpstr>
      <vt:lpstr>Určování druhé odmocniny čísel užitím Tabulek pro ZŠ – 2. postup</vt:lpstr>
      <vt:lpstr>Určování druhé odmocniny čísel končících nulami – cvičení B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Druhá mocnina</dc:title>
  <dc:creator>Vladimíra Trnková</dc:creator>
  <cp:lastModifiedBy>Vladimíra Trnková</cp:lastModifiedBy>
  <cp:revision>51</cp:revision>
  <dcterms:created xsi:type="dcterms:W3CDTF">2012-09-25T15:02:28Z</dcterms:created>
  <dcterms:modified xsi:type="dcterms:W3CDTF">2013-06-08T18:02:15Z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